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6">
  <p:sldMasterIdLst>
    <p:sldMasterId id="2147483648" r:id="rId1"/>
  </p:sldMasterIdLst>
  <p:notesMasterIdLst>
    <p:notesMasterId r:id="rId4"/>
  </p:notesMasterIdLst>
  <p:sldIdLst>
    <p:sldId id="256" r:id="rId3"/>
    <p:sldId id="375" r:id="rId5"/>
    <p:sldId id="376" r:id="rId6"/>
    <p:sldId id="413" r:id="rId7"/>
    <p:sldId id="387" r:id="rId8"/>
    <p:sldId id="409" r:id="rId9"/>
    <p:sldId id="418" r:id="rId10"/>
    <p:sldId id="390" r:id="rId11"/>
    <p:sldId id="414" r:id="rId12"/>
    <p:sldId id="392" r:id="rId13"/>
    <p:sldId id="465" r:id="rId14"/>
    <p:sldId id="391" r:id="rId15"/>
    <p:sldId id="432" r:id="rId16"/>
    <p:sldId id="466" r:id="rId17"/>
    <p:sldId id="467" r:id="rId18"/>
    <p:sldId id="441" r:id="rId19"/>
    <p:sldId id="394" r:id="rId20"/>
    <p:sldId id="401" r:id="rId21"/>
    <p:sldId id="411" r:id="rId22"/>
    <p:sldId id="404" r:id="rId23"/>
    <p:sldId id="405" r:id="rId24"/>
    <p:sldId id="402" r:id="rId25"/>
    <p:sldId id="468" r:id="rId26"/>
    <p:sldId id="406" r:id="rId27"/>
    <p:sldId id="407" r:id="rId28"/>
    <p:sldId id="398" r:id="rId2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N_PC" initials="W" lastIdx="1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3481"/>
    <a:srgbClr val="953496"/>
    <a:srgbClr val="CCCCFF"/>
    <a:srgbClr val="9999FF"/>
    <a:srgbClr val="9966FF"/>
    <a:srgbClr val="9900FF"/>
    <a:srgbClr val="6666FF"/>
    <a:srgbClr val="9A379B"/>
    <a:srgbClr val="FF99CC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41" autoAdjust="0"/>
    <p:restoredTop sz="91388" autoAdjust="0"/>
  </p:normalViewPr>
  <p:slideViewPr>
    <p:cSldViewPr>
      <p:cViewPr varScale="1">
        <p:scale>
          <a:sx n="88" d="100"/>
          <a:sy n="88" d="100"/>
        </p:scale>
        <p:origin x="736" y="192"/>
      </p:cViewPr>
      <p:guideLst>
        <p:guide orient="horz" pos="2160"/>
        <p:guide pos="2925"/>
      </p:guideLst>
    </p:cSldViewPr>
  </p:slideViewPr>
  <p:outlineViewPr>
    <p:cViewPr>
      <p:scale>
        <a:sx n="33" d="100"/>
        <a:sy n="33" d="100"/>
      </p:scale>
      <p:origin x="0" y="34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commentAuthors" Target="commentAuthors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5" Type="http://schemas.openxmlformats.org/officeDocument/2006/relationships/image" Target="../media/image31.wmf"/><Relationship Id="rId4" Type="http://schemas.openxmlformats.org/officeDocument/2006/relationships/image" Target="../media/image30.wmf"/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25FDFB-525D-4A7D-AAC6-6275200C85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6C4A7-9194-46F1-92ED-5F3A501EFA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6C4A7-9194-46F1-92ED-5F3A501EFA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礼堂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4300" y="5372100"/>
            <a:ext cx="5219700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9" descr="二校门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267200"/>
            <a:ext cx="2163763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8382000" y="115888"/>
            <a:ext cx="762000" cy="3667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-</a:t>
            </a:r>
            <a:fld id="{2CC637B9-159B-42F5-B10C-40EC1698F571}" type="slidenum"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</a:fld>
            <a:r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-</a:t>
            </a:r>
            <a:endParaRPr lang="en-US" altLang="zh-CN" sz="1800" dirty="0">
              <a:solidFill>
                <a:srgbClr val="7030A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7" name="Picture 11" descr="02_02"/>
          <p:cNvPicPr>
            <a:picLocks noChangeAspect="1" noChangeArrowheads="1"/>
          </p:cNvPicPr>
          <p:nvPr/>
        </p:nvPicPr>
        <p:blipFill>
          <a:blip r:embed="rId4" cstate="print"/>
          <a:srcRect l="7144"/>
          <a:stretch>
            <a:fillRect/>
          </a:stretch>
        </p:blipFill>
        <p:spPr bwMode="auto">
          <a:xfrm>
            <a:off x="0" y="0"/>
            <a:ext cx="5741988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2690" name="Rectangle 6"/>
          <p:cNvSpPr>
            <a:spLocks noGrp="1" noChangeArrowheads="1"/>
          </p:cNvSpPr>
          <p:nvPr>
            <p:ph type="ctrTitle"/>
          </p:nvPr>
        </p:nvSpPr>
        <p:spPr>
          <a:xfrm>
            <a:off x="395288" y="2133600"/>
            <a:ext cx="8353425" cy="1470025"/>
          </a:xfrm>
        </p:spPr>
        <p:txBody>
          <a:bodyPr/>
          <a:lstStyle>
            <a:lvl1pPr>
              <a:defRPr sz="4800" b="0" smtClean="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 smtClean="0"/>
          </a:p>
        </p:txBody>
      </p:sp>
      <p:sp>
        <p:nvSpPr>
          <p:cNvPr id="242691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mtClean="0"/>
            </a:lvl1pPr>
          </a:lstStyle>
          <a:p>
            <a:r>
              <a:rPr lang="en-US" altLang="zh-CN" smtClean="0"/>
              <a:t>Click to edit Master subtitle style</a:t>
            </a:r>
            <a:endParaRPr lang="zh-CN" altLang="en-US" smtClean="0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 algn="l">
              <a:lnSpc>
                <a:spcPct val="100000"/>
              </a:lnSpc>
              <a:defRPr sz="12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fld id="{26B7DFE7-296A-4E78-B3EF-50015E106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 algn="ctr">
              <a:lnSpc>
                <a:spcPct val="100000"/>
              </a:lnSpc>
              <a:defRPr sz="12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 algn="r">
              <a:lnSpc>
                <a:spcPct val="100000"/>
              </a:lnSpc>
              <a:defRPr sz="1200" b="0"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fld id="{1B02F7CC-71F6-48FB-B49B-6106E807B1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53200" y="228600"/>
            <a:ext cx="1981200" cy="5791200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5791200" cy="5791200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428604"/>
            <a:ext cx="7599362" cy="714396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>
            <a:lvl1pPr>
              <a:buFont typeface="Wingdings" panose="05000000000000000000" pitchFamily="2" charset="2"/>
              <a:buChar char="n"/>
              <a:defRPr/>
            </a:lvl1pPr>
            <a:lvl2pPr>
              <a:buClr>
                <a:srgbClr val="C00000"/>
              </a:buClr>
              <a:buSzPct val="80000"/>
              <a:buFont typeface="Wingdings" panose="05000000000000000000" pitchFamily="2" charset="2"/>
              <a:buChar char="n"/>
              <a:defRPr/>
            </a:lvl2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86200" cy="44196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228600"/>
            <a:ext cx="7599362" cy="91440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3886200" cy="21336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886200"/>
            <a:ext cx="3886200" cy="21336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0" y="6559126"/>
            <a:ext cx="9144000" cy="298874"/>
          </a:xfrm>
          <a:prstGeom prst="rect">
            <a:avLst/>
          </a:prstGeom>
          <a:solidFill>
            <a:srgbClr val="743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-3523"/>
            <a:ext cx="9144000" cy="513346"/>
          </a:xfrm>
          <a:prstGeom prst="rect">
            <a:avLst/>
          </a:prstGeom>
          <a:solidFill>
            <a:srgbClr val="743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2"/>
          <p:cNvSpPr/>
          <p:nvPr userDrawn="1"/>
        </p:nvSpPr>
        <p:spPr>
          <a:xfrm>
            <a:off x="1" y="1"/>
            <a:ext cx="1621766" cy="609743"/>
          </a:xfrm>
          <a:custGeom>
            <a:avLst/>
            <a:gdLst>
              <a:gd name="connsiteX0" fmla="*/ 0 w 3077029"/>
              <a:gd name="connsiteY0" fmla="*/ 0 h 1132114"/>
              <a:gd name="connsiteX1" fmla="*/ 3077029 w 3077029"/>
              <a:gd name="connsiteY1" fmla="*/ 0 h 1132114"/>
              <a:gd name="connsiteX2" fmla="*/ 2794001 w 3077029"/>
              <a:gd name="connsiteY2" fmla="*/ 1132114 h 1132114"/>
              <a:gd name="connsiteX3" fmla="*/ 0 w 3077029"/>
              <a:gd name="connsiteY3" fmla="*/ 1132114 h 113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7029" h="1132114">
                <a:moveTo>
                  <a:pt x="0" y="0"/>
                </a:moveTo>
                <a:lnTo>
                  <a:pt x="3077029" y="0"/>
                </a:lnTo>
                <a:lnTo>
                  <a:pt x="2794001" y="1132114"/>
                </a:lnTo>
                <a:lnTo>
                  <a:pt x="0" y="11321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20518" y="108548"/>
            <a:ext cx="1180794" cy="392648"/>
          </a:xfrm>
          <a:prstGeom prst="rect">
            <a:avLst/>
          </a:prstGeom>
        </p:spPr>
      </p:pic>
      <p:sp>
        <p:nvSpPr>
          <p:cNvPr id="13" name="灯片编号占位符 9"/>
          <p:cNvSpPr txBox="1"/>
          <p:nvPr userDrawn="1"/>
        </p:nvSpPr>
        <p:spPr>
          <a:xfrm>
            <a:off x="4264998" y="6577014"/>
            <a:ext cx="614004" cy="2630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fld id="{A7542E53-8498-4261-A8D3-475FF409F5B1}" type="slidenum">
              <a:rPr lang="zh-CN" altLang="en-US" sz="1000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</a:fld>
            <a:endParaRPr lang="zh-CN" altLang="en-US" sz="10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58984" y="228584"/>
            <a:ext cx="7599362" cy="91440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 dirty="0" smtClean="0"/>
              <a:t>Click icon to add picture</a:t>
            </a:r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5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042988" y="188913"/>
            <a:ext cx="7058025" cy="7191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196975"/>
            <a:ext cx="7924800" cy="4968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lnSpc>
                <a:spcPct val="100000"/>
              </a:lnSpc>
              <a:defRPr sz="12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fld id="{26B7DFE7-296A-4E78-B3EF-50015E106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105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>
              <a:lnSpc>
                <a:spcPct val="100000"/>
              </a:lnSpc>
              <a:defRPr sz="12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4106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lnSpc>
                <a:spcPct val="100000"/>
              </a:lnSpc>
              <a:defRPr sz="1200" b="0"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fld id="{1B02F7CC-71F6-48FB-B49B-6106E807B109}" type="slidenum">
              <a:rPr lang="zh-CN" altLang="en-US" smtClean="0"/>
            </a:fld>
            <a:endParaRPr lang="zh-CN" altLang="en-US"/>
          </a:p>
        </p:txBody>
      </p:sp>
      <p:sp>
        <p:nvSpPr>
          <p:cNvPr id="10" name="Line 12"/>
          <p:cNvSpPr>
            <a:spLocks noChangeShapeType="1"/>
          </p:cNvSpPr>
          <p:nvPr/>
        </p:nvSpPr>
        <p:spPr bwMode="auto">
          <a:xfrm>
            <a:off x="250825" y="1052513"/>
            <a:ext cx="8610600" cy="0"/>
          </a:xfrm>
          <a:prstGeom prst="line">
            <a:avLst/>
          </a:prstGeom>
          <a:noFill/>
          <a:ln w="76200">
            <a:solidFill>
              <a:srgbClr val="800080"/>
            </a:solidFill>
            <a:miter lim="800000"/>
          </a:ln>
          <a:effectLst/>
        </p:spPr>
        <p:txBody>
          <a:bodyPr wrap="none"/>
          <a:lstStyle/>
          <a:p>
            <a:pPr>
              <a:defRPr/>
            </a:pPr>
            <a:endParaRPr lang="zh-CN" altLang="en-US" sz="1800" b="1">
              <a:ea typeface="宋体" panose="02010600030101010101" pitchFamily="2" charset="-122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8382000" y="115888"/>
            <a:ext cx="762000" cy="3667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-</a:t>
            </a:r>
            <a:fld id="{2DA611CA-1120-4AFF-89CB-0A6D969AB097}" type="slidenum"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</a:fld>
            <a:r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-</a:t>
            </a:r>
            <a:endParaRPr lang="en-US" altLang="zh-CN" sz="1800" dirty="0">
              <a:solidFill>
                <a:srgbClr val="7030A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1033" name="图片 6" descr="THBell.gif"/>
          <p:cNvPicPr>
            <a:picLocks noChangeAspect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0"/>
            <a:ext cx="755650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>
    <p:zoom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黑体" panose="02010609060101010101" pitchFamily="2" charset="-122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00000"/>
        </a:buClr>
        <a:buSzPct val="90000"/>
        <a:buFont typeface="Wingdings" panose="05000000000000000000" pitchFamily="2" charset="2"/>
        <a:buChar char="p"/>
        <a:defRPr sz="3200">
          <a:solidFill>
            <a:schemeClr val="tx1"/>
          </a:solidFill>
          <a:latin typeface="Courier New" panose="02070309020205020404" pitchFamily="49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00000"/>
        </a:buClr>
        <a:buSzPct val="8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Courier New" panose="02070309020205020404" pitchFamily="49" charset="0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990099"/>
        </a:buClr>
        <a:buSzPct val="65000"/>
        <a:buFont typeface="Wingdings" panose="05000000000000000000" pitchFamily="2" charset="2"/>
        <a:buChar char="p"/>
        <a:defRPr sz="2400">
          <a:solidFill>
            <a:schemeClr val="tx1"/>
          </a:solidFill>
          <a:latin typeface="Courier New" panose="02070309020205020404" pitchFamily="49" charset="0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Courier New" panose="02070309020205020404" pitchFamily="49" charset="0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Courier New" panose="02070309020205020404" pitchFamily="49" charset="0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slideLayout" Target="../slideLayouts/slideLayout14.xml"/><Relationship Id="rId7" Type="http://schemas.openxmlformats.org/officeDocument/2006/relationships/image" Target="../media/image43.png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2.xml"/><Relationship Id="rId1" Type="http://schemas.openxmlformats.org/officeDocument/2006/relationships/image" Target="../media/image4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jpeg"/><Relationship Id="rId8" Type="http://schemas.openxmlformats.org/officeDocument/2006/relationships/image" Target="../media/image57.jpeg"/><Relationship Id="rId7" Type="http://schemas.openxmlformats.org/officeDocument/2006/relationships/image" Target="../media/image56.jpeg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4" Type="http://schemas.openxmlformats.org/officeDocument/2006/relationships/notesSlide" Target="../notesSlides/notesSlide18.xml"/><Relationship Id="rId13" Type="http://schemas.openxmlformats.org/officeDocument/2006/relationships/slideLayout" Target="../slideLayouts/slideLayout14.xml"/><Relationship Id="rId12" Type="http://schemas.openxmlformats.org/officeDocument/2006/relationships/image" Target="../media/image61.jpeg"/><Relationship Id="rId11" Type="http://schemas.openxmlformats.org/officeDocument/2006/relationships/image" Target="../media/image60.jpeg"/><Relationship Id="rId10" Type="http://schemas.openxmlformats.org/officeDocument/2006/relationships/image" Target="../media/image59.jpeg"/><Relationship Id="rId1" Type="http://schemas.openxmlformats.org/officeDocument/2006/relationships/image" Target="../media/image50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63.jpeg"/><Relationship Id="rId1" Type="http://schemas.openxmlformats.org/officeDocument/2006/relationships/image" Target="../media/image6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65.jpeg"/><Relationship Id="rId1" Type="http://schemas.openxmlformats.org/officeDocument/2006/relationships/image" Target="../media/image6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14.xml"/><Relationship Id="rId7" Type="http://schemas.openxmlformats.org/officeDocument/2006/relationships/tags" Target="../tags/tag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4.xml"/><Relationship Id="rId2" Type="http://schemas.openxmlformats.org/officeDocument/2006/relationships/hyperlink" Target="https://blog.csdn.net/qq_19600291/article/details/77659501" TargetMode="External"/><Relationship Id="rId1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.bin"/><Relationship Id="rId8" Type="http://schemas.openxmlformats.org/officeDocument/2006/relationships/image" Target="../media/image29.wmf"/><Relationship Id="rId7" Type="http://schemas.openxmlformats.org/officeDocument/2006/relationships/oleObject" Target="../embeddings/oleObject3.bin"/><Relationship Id="rId6" Type="http://schemas.openxmlformats.org/officeDocument/2006/relationships/image" Target="../media/image28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7.w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26.png"/><Relationship Id="rId15" Type="http://schemas.openxmlformats.org/officeDocument/2006/relationships/notesSlide" Target="../notesSlides/notesSlide8.xml"/><Relationship Id="rId14" Type="http://schemas.openxmlformats.org/officeDocument/2006/relationships/vmlDrawing" Target="../drawings/vmlDrawing1.vml"/><Relationship Id="rId13" Type="http://schemas.openxmlformats.org/officeDocument/2006/relationships/slideLayout" Target="../slideLayouts/slideLayout14.xml"/><Relationship Id="rId12" Type="http://schemas.openxmlformats.org/officeDocument/2006/relationships/image" Target="../media/image31.wmf"/><Relationship Id="rId11" Type="http://schemas.openxmlformats.org/officeDocument/2006/relationships/oleObject" Target="../embeddings/oleObject5.bin"/><Relationship Id="rId10" Type="http://schemas.openxmlformats.org/officeDocument/2006/relationships/image" Target="../media/image30.wmf"/><Relationship Id="rId1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14.x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34.w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基于模式发现的股票价格</a:t>
            </a:r>
            <a:br>
              <a:rPr lang="zh-CN" altLang="en-US" dirty="0" smtClean="0">
                <a:solidFill>
                  <a:schemeClr val="tx1"/>
                </a:solidFill>
              </a:rPr>
            </a:br>
            <a:r>
              <a:rPr lang="zh-CN" altLang="en-US" dirty="0" smtClean="0">
                <a:solidFill>
                  <a:schemeClr val="tx1"/>
                </a:solidFill>
              </a:rPr>
              <a:t>走势预测方法研究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TextBox 89"/>
          <p:cNvSpPr txBox="1"/>
          <p:nvPr/>
        </p:nvSpPr>
        <p:spPr>
          <a:xfrm>
            <a:off x="6409611" y="3974456"/>
            <a:ext cx="23391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毕业论文答辩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sp>
        <p:nvSpPr>
          <p:cNvPr id="5" name="TextBox 90"/>
          <p:cNvSpPr txBox="1"/>
          <p:nvPr/>
        </p:nvSpPr>
        <p:spPr>
          <a:xfrm>
            <a:off x="1017588" y="4667561"/>
            <a:ext cx="7731125" cy="9787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指导老师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：邓仰东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副教授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r">
              <a:lnSpc>
                <a:spcPct val="120000"/>
              </a:lnSpc>
              <a:defRPr/>
            </a:pP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答辩人</a:t>
            </a:r>
            <a:r>
              <a:rPr lang="zh-CN" altLang="en-US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：林泉韬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6" name="直接连接符 3"/>
          <p:cNvCxnSpPr/>
          <p:nvPr/>
        </p:nvCxnSpPr>
        <p:spPr>
          <a:xfrm>
            <a:off x="3744000" y="3789040"/>
            <a:ext cx="5400000" cy="0"/>
          </a:xfrm>
          <a:prstGeom prst="line">
            <a:avLst/>
          </a:prstGeom>
          <a:ln w="38100">
            <a:solidFill>
              <a:srgbClr val="953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29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0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1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2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3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0" y="5322780"/>
            <a:ext cx="9144000" cy="914532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 smtClean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研究</a:t>
            </a:r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en-US" altLang="zh-CN" sz="4000" b="1" dirty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未命名文件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9375" y="1076325"/>
            <a:ext cx="9302750" cy="3803650"/>
          </a:xfrm>
          <a:prstGeom prst="rect">
            <a:avLst/>
          </a:prstGeom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22776" y="5655797"/>
            <a:ext cx="9085728" cy="73738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数据分割打标</a:t>
            </a:r>
            <a:endParaRPr lang="zh-CN" altLang="en-US" sz="4000" b="1" dirty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2429510" y="1323975"/>
            <a:ext cx="6382385" cy="3760470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对于任意两个点m、n，如果m-n&gt;c，(f(m)-f(n))/(m-n)&gt;a，且不存在两个点x、y，x&lt;=n，y&gt;=m，f(x)&lt;=f(n)，f(y)&gt;=f(m)，(f(y)-f(x))/(y-x)&gt;a，则m和n之间的序列是上涨序列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对于任意两个点m、n，如果n-m&gt;c，(f(m)-f(n))/(n-m)&gt;b，且不存在两个点x、y，x&gt;=n，y&lt;=m，f(x)&lt;=f(n)，f(y)&gt;=f(m)，(f(y)-f(x))/(x-y)&gt;b，则m和n之间的序列是下跌序列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124460" y="3266440"/>
            <a:ext cx="2077085" cy="1818005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上涨比率a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下跌比率b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最短序列长度c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QQ截图201812161407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115" y="1434465"/>
            <a:ext cx="1682115" cy="1363345"/>
          </a:xfrm>
          <a:prstGeom prst="rect">
            <a:avLst/>
          </a:prstGeom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5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22776" y="5655797"/>
            <a:ext cx="9085728" cy="73738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数据分割打标</a:t>
            </a:r>
            <a:endParaRPr lang="zh-CN" altLang="en-US" sz="4000" b="1" dirty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QQ截图201812161407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6410" y="1105535"/>
            <a:ext cx="1682115" cy="1363345"/>
          </a:xfrm>
          <a:prstGeom prst="rect">
            <a:avLst/>
          </a:prstGeom>
        </p:spPr>
      </p:pic>
      <p:pic>
        <p:nvPicPr>
          <p:cNvPr id="14" name="图片 13" descr="QQ截图20181216140715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170" y="1105535"/>
            <a:ext cx="1681480" cy="1362710"/>
          </a:xfrm>
          <a:prstGeom prst="rect">
            <a:avLst/>
          </a:prstGeom>
        </p:spPr>
      </p:pic>
      <p:sp>
        <p:nvSpPr>
          <p:cNvPr id="15" name="右箭头 14"/>
          <p:cNvSpPr/>
          <p:nvPr/>
        </p:nvSpPr>
        <p:spPr>
          <a:xfrm>
            <a:off x="2262505" y="1678940"/>
            <a:ext cx="424180" cy="215900"/>
          </a:xfrm>
          <a:prstGeom prst="rightArrow">
            <a:avLst/>
          </a:prstGeom>
          <a:solidFill>
            <a:srgbClr val="FFFFFF"/>
          </a:solidFill>
          <a:ln w="28575">
            <a:solidFill>
              <a:srgbClr val="743481"/>
            </a:solidFill>
            <a:round/>
          </a:ln>
        </p:spPr>
        <p:txBody>
          <a:bodyPr wrap="none" anchor="ctr" anchorCtr="0"/>
          <a:lstStyle/>
          <a:p>
            <a:pPr marL="285750" lvl="0" indent="-285750" algn="l" fontAlgn="auto">
              <a:lnSpc>
                <a:spcPts val="2000"/>
              </a:lnSpc>
              <a:buFont typeface="Wingdings" panose="05000000000000000000" charset="0"/>
              <a:buChar char="Ø"/>
            </a:pPr>
            <a:endParaRPr lang="zh-CN" altLang="en-US"/>
          </a:p>
        </p:txBody>
      </p:sp>
      <p:sp>
        <p:nvSpPr>
          <p:cNvPr id="27" name="矩形 26"/>
          <p:cNvSpPr/>
          <p:nvPr/>
        </p:nvSpPr>
        <p:spPr bwMode="auto">
          <a:xfrm>
            <a:off x="379730" y="3209290"/>
            <a:ext cx="2077085" cy="1818005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上涨比率a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下跌比率b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最短序列长度c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 descr="QQ截图20181216140715_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285" y="1086485"/>
            <a:ext cx="1605280" cy="1301750"/>
          </a:xfrm>
          <a:prstGeom prst="rect">
            <a:avLst/>
          </a:prstGeom>
        </p:spPr>
      </p:pic>
      <p:pic>
        <p:nvPicPr>
          <p:cNvPr id="18" name="图片 17" descr="C:\Users\赵忠伟\Desktop\QQ截图20181216140715_副本.pngQQ截图20181216140715_副本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306945" y="1086485"/>
            <a:ext cx="1565910" cy="1268730"/>
          </a:xfrm>
          <a:prstGeom prst="rect">
            <a:avLst/>
          </a:prstGeom>
        </p:spPr>
      </p:pic>
      <p:pic>
        <p:nvPicPr>
          <p:cNvPr id="19" name="图片 18" descr="QQ截图20181216140715_副本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2025" y="3157855"/>
            <a:ext cx="1581150" cy="1282065"/>
          </a:xfrm>
          <a:prstGeom prst="rect">
            <a:avLst/>
          </a:prstGeom>
        </p:spPr>
      </p:pic>
      <p:pic>
        <p:nvPicPr>
          <p:cNvPr id="20" name="图片 19" descr="QQ截图20181216140715_副本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5395" y="3067685"/>
            <a:ext cx="1614170" cy="1308100"/>
          </a:xfrm>
          <a:prstGeom prst="rect">
            <a:avLst/>
          </a:prstGeom>
        </p:spPr>
      </p:pic>
      <p:pic>
        <p:nvPicPr>
          <p:cNvPr id="22" name="图片 21" descr="QQ截图20181216140715_副本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7170" y="3118485"/>
            <a:ext cx="1679575" cy="1360805"/>
          </a:xfrm>
          <a:prstGeom prst="rect">
            <a:avLst/>
          </a:prstGeom>
        </p:spPr>
      </p:pic>
      <p:sp>
        <p:nvSpPr>
          <p:cNvPr id="23" name="右箭头 22"/>
          <p:cNvSpPr/>
          <p:nvPr/>
        </p:nvSpPr>
        <p:spPr>
          <a:xfrm>
            <a:off x="4544060" y="1679575"/>
            <a:ext cx="424180" cy="215900"/>
          </a:xfrm>
          <a:prstGeom prst="rightArrow">
            <a:avLst/>
          </a:prstGeom>
          <a:solidFill>
            <a:srgbClr val="FFFFFF"/>
          </a:solidFill>
          <a:ln w="28575">
            <a:solidFill>
              <a:srgbClr val="743481"/>
            </a:solidFill>
            <a:round/>
          </a:ln>
        </p:spPr>
        <p:txBody>
          <a:bodyPr wrap="none" anchor="ctr" anchorCtr="0"/>
          <a:lstStyle/>
          <a:p>
            <a:pPr marL="285750" lvl="0" indent="-285750" algn="l" fontAlgn="auto">
              <a:lnSpc>
                <a:spcPts val="2000"/>
              </a:lnSpc>
              <a:buFont typeface="Wingdings" panose="05000000000000000000" charset="0"/>
              <a:buChar char="Ø"/>
            </a:pPr>
            <a:endParaRPr lang="zh-CN" altLang="en-US"/>
          </a:p>
        </p:txBody>
      </p:sp>
      <p:sp>
        <p:nvSpPr>
          <p:cNvPr id="24" name="右箭头 23"/>
          <p:cNvSpPr/>
          <p:nvPr/>
        </p:nvSpPr>
        <p:spPr>
          <a:xfrm>
            <a:off x="6808470" y="1629410"/>
            <a:ext cx="424180" cy="215900"/>
          </a:xfrm>
          <a:prstGeom prst="rightArrow">
            <a:avLst/>
          </a:prstGeom>
          <a:solidFill>
            <a:srgbClr val="FFFFFF"/>
          </a:solidFill>
          <a:ln w="28575">
            <a:solidFill>
              <a:srgbClr val="743481"/>
            </a:solidFill>
            <a:round/>
          </a:ln>
        </p:spPr>
        <p:txBody>
          <a:bodyPr wrap="none" anchor="ctr" anchorCtr="0"/>
          <a:lstStyle/>
          <a:p>
            <a:pPr marL="285750" lvl="0" indent="-285750" algn="l" fontAlgn="auto">
              <a:lnSpc>
                <a:spcPts val="2000"/>
              </a:lnSpc>
              <a:buFont typeface="Wingdings" panose="05000000000000000000" charset="0"/>
              <a:buChar char="Ø"/>
            </a:pPr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7978775" y="2468880"/>
            <a:ext cx="247015" cy="360045"/>
          </a:xfrm>
          <a:prstGeom prst="downArrow">
            <a:avLst/>
          </a:prstGeom>
          <a:solidFill>
            <a:srgbClr val="FFFFFF"/>
          </a:solidFill>
          <a:ln w="28575">
            <a:solidFill>
              <a:srgbClr val="743481"/>
            </a:solidFill>
            <a:round/>
          </a:ln>
        </p:spPr>
        <p:txBody>
          <a:bodyPr wrap="none" anchor="ctr" anchorCtr="0"/>
          <a:lstStyle/>
          <a:p>
            <a:pPr marL="285750" lvl="0" indent="-285750" algn="l" fontAlgn="auto">
              <a:lnSpc>
                <a:spcPts val="2000"/>
              </a:lnSpc>
              <a:buFont typeface="Wingdings" panose="05000000000000000000" charset="0"/>
              <a:buChar char="Ø"/>
            </a:pPr>
            <a:endParaRPr lang="zh-CN" altLang="en-US"/>
          </a:p>
        </p:txBody>
      </p:sp>
      <p:sp>
        <p:nvSpPr>
          <p:cNvPr id="26" name="左箭头 25"/>
          <p:cNvSpPr/>
          <p:nvPr/>
        </p:nvSpPr>
        <p:spPr>
          <a:xfrm>
            <a:off x="6808470" y="3610610"/>
            <a:ext cx="424180" cy="222250"/>
          </a:xfrm>
          <a:prstGeom prst="leftArrow">
            <a:avLst/>
          </a:prstGeom>
          <a:solidFill>
            <a:srgbClr val="FFFFFF"/>
          </a:solidFill>
          <a:ln w="28575">
            <a:solidFill>
              <a:srgbClr val="743481"/>
            </a:solidFill>
            <a:round/>
          </a:ln>
        </p:spPr>
        <p:txBody>
          <a:bodyPr wrap="none" anchor="ctr" anchorCtr="0"/>
          <a:lstStyle/>
          <a:p>
            <a:pPr marL="285750" lvl="0" indent="-285750" algn="l" fontAlgn="auto">
              <a:lnSpc>
                <a:spcPts val="2000"/>
              </a:lnSpc>
              <a:buFont typeface="Wingdings" panose="05000000000000000000" charset="0"/>
              <a:buChar char="Ø"/>
            </a:pPr>
            <a:endParaRPr lang="zh-CN" altLang="en-US"/>
          </a:p>
        </p:txBody>
      </p:sp>
      <p:sp>
        <p:nvSpPr>
          <p:cNvPr id="28" name="左箭头 27"/>
          <p:cNvSpPr/>
          <p:nvPr/>
        </p:nvSpPr>
        <p:spPr>
          <a:xfrm>
            <a:off x="4544060" y="3687445"/>
            <a:ext cx="424180" cy="222250"/>
          </a:xfrm>
          <a:prstGeom prst="leftArrow">
            <a:avLst/>
          </a:prstGeom>
          <a:solidFill>
            <a:srgbClr val="FFFFFF"/>
          </a:solidFill>
          <a:ln w="28575">
            <a:solidFill>
              <a:srgbClr val="743481"/>
            </a:solidFill>
            <a:round/>
          </a:ln>
        </p:spPr>
        <p:txBody>
          <a:bodyPr wrap="none" anchor="ctr" anchorCtr="0"/>
          <a:lstStyle/>
          <a:p>
            <a:pPr marL="285750" lvl="0" indent="-285750" algn="l" fontAlgn="auto">
              <a:lnSpc>
                <a:spcPts val="2000"/>
              </a:lnSpc>
              <a:buFont typeface="Wingdings" panose="05000000000000000000" charset="0"/>
              <a:buChar char="Ø"/>
            </a:pPr>
            <a:endParaRPr lang="zh-CN" altLang="en-US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1907704" y="149354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1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2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3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4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5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6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67" name="直接连接符 66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22776" y="5655797"/>
            <a:ext cx="9085728" cy="73738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股票价格走势特征序列提取</a:t>
            </a:r>
            <a:endParaRPr lang="en-US" altLang="zh-CN" sz="4000" b="1" dirty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C:\Users\赵忠伟\Desktop\跨职能流程图（水平）.png跨职能流程图（水平）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634740" y="800735"/>
            <a:ext cx="5140325" cy="4408170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 bwMode="auto">
          <a:xfrm>
            <a:off x="598170" y="2729865"/>
            <a:ext cx="2741930" cy="2263775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子序列窗口长度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上涨序列距离阈值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下跌序列距离阈值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信息熵增益阈值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特征子序列最小步长阈值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矩形 71"/>
          <p:cNvSpPr/>
          <p:nvPr/>
        </p:nvSpPr>
        <p:spPr>
          <a:xfrm>
            <a:off x="22776" y="5655797"/>
            <a:ext cx="9085728" cy="73738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股票价格走势特征序列提取</a:t>
            </a:r>
            <a:endParaRPr lang="en-US" altLang="zh-CN" sz="4000" b="1" dirty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未命名文件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7585" y="561975"/>
            <a:ext cx="6874510" cy="5093970"/>
          </a:xfrm>
          <a:prstGeom prst="rect">
            <a:avLst/>
          </a:prstGeom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矩形 71"/>
          <p:cNvSpPr/>
          <p:nvPr/>
        </p:nvSpPr>
        <p:spPr>
          <a:xfrm>
            <a:off x="22776" y="5655797"/>
            <a:ext cx="9085728" cy="73738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股票价格走势特征序列提取</a:t>
            </a:r>
            <a:endParaRPr lang="en-US" altLang="zh-CN" sz="4000" b="1" dirty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未命名文件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8220" y="421640"/>
            <a:ext cx="3652212" cy="5422798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 bwMode="auto">
          <a:xfrm>
            <a:off x="1207135" y="2296795"/>
            <a:ext cx="2741930" cy="2263775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最大步长</a:t>
            </a:r>
            <a:r>
              <a:rPr lang="en-US" altLang="zh-CN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endParaRPr lang="en-US" altLang="zh-CN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选择信息熵增益最大的子序列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1907704" y="149354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6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27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28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29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0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1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22776" y="5655797"/>
            <a:ext cx="9085728" cy="73738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股票价格走势预测</a:t>
            </a:r>
            <a:endParaRPr lang="zh-CN" altLang="en-US" sz="4000" b="1" dirty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未命名文件 (1)_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015" y="1417955"/>
            <a:ext cx="7621270" cy="3010535"/>
          </a:xfrm>
          <a:prstGeom prst="rect">
            <a:avLst/>
          </a:prstGeom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5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28"/>
          <p:cNvSpPr>
            <a:spLocks noChangeArrowheads="1"/>
          </p:cNvSpPr>
          <p:nvPr/>
        </p:nvSpPr>
        <p:spPr bwMode="auto">
          <a:xfrm>
            <a:off x="1619672" y="134910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35496" y="5589240"/>
            <a:ext cx="9085728" cy="86409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实验环境</a:t>
            </a:r>
            <a:endParaRPr lang="zh-CN" altLang="en-US" sz="4000" b="1" dirty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1619885" y="1349375"/>
            <a:ext cx="6145530" cy="3556000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(1)CPU：Intel Core i7-7700 3.60GHz</a:t>
            </a:r>
            <a:endParaRPr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(2)内存：16GB</a:t>
            </a:r>
            <a:endParaRPr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(3)存储：128GB SSD + 1T 硬盘</a:t>
            </a:r>
            <a:endParaRPr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(4)操作系统：Win10 64位</a:t>
            </a:r>
            <a:endParaRPr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(5)数据库：mongodb4.0</a:t>
            </a:r>
            <a:endParaRPr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(6)IDE：Eclipse</a:t>
            </a:r>
            <a:endParaRPr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5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8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35496" y="5643942"/>
            <a:ext cx="9085728" cy="73738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数据选择</a:t>
            </a:r>
            <a:endParaRPr lang="zh-CN" altLang="en-US" sz="4000" b="1" dirty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80" descr="C:\Users\linqt\Desktop\20181213101425_5802hak_www.ssbbww.com.jpg20181213101425_5802hak_www.ssbbww.co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52010" y="1320800"/>
            <a:ext cx="4366260" cy="33166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" name="矩形 26"/>
          <p:cNvSpPr/>
          <p:nvPr/>
        </p:nvSpPr>
        <p:spPr bwMode="auto">
          <a:xfrm>
            <a:off x="141605" y="1285875"/>
            <a:ext cx="4309745" cy="3352165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CN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上证</a:t>
            </a:r>
            <a:r>
              <a:rPr lang="en-US" altLang="zh-CN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成分股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训练数据集：2014年09月01日至2014年12月31日和2015年06月01日至2015年07月31日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测试数据集：2015年01月01日至2015年04月30日和2015年08月01日至2015年09月30日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2"/>
    </p:custData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5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8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35496" y="5643942"/>
            <a:ext cx="9085728" cy="73738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代码实现</a:t>
            </a:r>
            <a:endParaRPr lang="zh-CN" altLang="en-US" sz="4000" b="1" dirty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1165225" y="822960"/>
            <a:ext cx="6647180" cy="614680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https://github.com/quantaolin/MyPaper</a:t>
            </a:r>
            <a:endParaRPr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535" y="1660525"/>
            <a:ext cx="1619250" cy="3536315"/>
          </a:xfrm>
          <a:prstGeom prst="rect">
            <a:avLst/>
          </a:prstGeom>
        </p:spPr>
      </p:pic>
      <p:cxnSp>
        <p:nvCxnSpPr>
          <p:cNvPr id="16" name="直接箭头连接符 15"/>
          <p:cNvCxnSpPr/>
          <p:nvPr/>
        </p:nvCxnSpPr>
        <p:spPr>
          <a:xfrm flipH="1">
            <a:off x="1844675" y="3501390"/>
            <a:ext cx="782955" cy="1187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9A379B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7" name="文本框 16"/>
          <p:cNvSpPr txBox="1"/>
          <p:nvPr/>
        </p:nvSpPr>
        <p:spPr>
          <a:xfrm>
            <a:off x="2720975" y="3335020"/>
            <a:ext cx="2807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获取上证</a:t>
            </a:r>
            <a:r>
              <a:rPr lang="en-US" altLang="zh-CN"/>
              <a:t>50</a:t>
            </a:r>
            <a:r>
              <a:rPr lang="zh-CN" altLang="en-US"/>
              <a:t>成分股代码</a:t>
            </a:r>
            <a:endParaRPr lang="zh-CN" altLang="en-US"/>
          </a:p>
        </p:txBody>
      </p:sp>
      <p:cxnSp>
        <p:nvCxnSpPr>
          <p:cNvPr id="18" name="直接箭头连接符 17"/>
          <p:cNvCxnSpPr/>
          <p:nvPr/>
        </p:nvCxnSpPr>
        <p:spPr>
          <a:xfrm flipH="1">
            <a:off x="1844675" y="3933190"/>
            <a:ext cx="78295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9A379B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9" name="文本框 18"/>
          <p:cNvSpPr txBox="1"/>
          <p:nvPr/>
        </p:nvSpPr>
        <p:spPr>
          <a:xfrm>
            <a:off x="2743835" y="3749040"/>
            <a:ext cx="2530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获取股票数据</a:t>
            </a:r>
            <a:endParaRPr lang="zh-CN" altLang="en-US"/>
          </a:p>
        </p:txBody>
      </p:sp>
      <p:cxnSp>
        <p:nvCxnSpPr>
          <p:cNvPr id="20" name="直接箭头连接符 19"/>
          <p:cNvCxnSpPr/>
          <p:nvPr/>
        </p:nvCxnSpPr>
        <p:spPr>
          <a:xfrm flipH="1">
            <a:off x="1844675" y="2061210"/>
            <a:ext cx="782955" cy="990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9A379B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1" name="文本框 20"/>
          <p:cNvSpPr txBox="1"/>
          <p:nvPr/>
        </p:nvSpPr>
        <p:spPr>
          <a:xfrm>
            <a:off x="2720975" y="1866900"/>
            <a:ext cx="2807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计算涨跌幅</a:t>
            </a:r>
            <a:endParaRPr lang="zh-CN" altLang="en-US"/>
          </a:p>
        </p:txBody>
      </p:sp>
      <p:cxnSp>
        <p:nvCxnSpPr>
          <p:cNvPr id="22" name="直接箭头连接符 21"/>
          <p:cNvCxnSpPr/>
          <p:nvPr/>
        </p:nvCxnSpPr>
        <p:spPr>
          <a:xfrm flipH="1" flipV="1">
            <a:off x="1844675" y="2469515"/>
            <a:ext cx="782955" cy="234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9A379B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4" name="文本框 23"/>
          <p:cNvSpPr txBox="1"/>
          <p:nvPr/>
        </p:nvSpPr>
        <p:spPr>
          <a:xfrm>
            <a:off x="2720975" y="2296795"/>
            <a:ext cx="2807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涨跌子序</a:t>
            </a:r>
            <a:r>
              <a:rPr lang="zh-CN" altLang="en-US" smtClean="0"/>
              <a:t>划分打标</a:t>
            </a:r>
            <a:endParaRPr lang="zh-CN" altLang="en-US"/>
          </a:p>
        </p:txBody>
      </p:sp>
      <p:cxnSp>
        <p:nvCxnSpPr>
          <p:cNvPr id="25" name="直接箭头连接符 24"/>
          <p:cNvCxnSpPr/>
          <p:nvPr/>
        </p:nvCxnSpPr>
        <p:spPr>
          <a:xfrm flipH="1" flipV="1">
            <a:off x="1844675" y="2786380"/>
            <a:ext cx="782955" cy="666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9A379B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6" name="文本框 25"/>
          <p:cNvSpPr txBox="1"/>
          <p:nvPr/>
        </p:nvSpPr>
        <p:spPr>
          <a:xfrm>
            <a:off x="2720975" y="2665095"/>
            <a:ext cx="2807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获取特征子序列</a:t>
            </a:r>
            <a:endParaRPr lang="zh-CN" altLang="en-US"/>
          </a:p>
        </p:txBody>
      </p:sp>
      <p:cxnSp>
        <p:nvCxnSpPr>
          <p:cNvPr id="28" name="直接箭头连接符 27"/>
          <p:cNvCxnSpPr/>
          <p:nvPr/>
        </p:nvCxnSpPr>
        <p:spPr>
          <a:xfrm flipH="1" flipV="1">
            <a:off x="1844675" y="2966720"/>
            <a:ext cx="782955" cy="1746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9A379B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0" name="文本框 29"/>
          <p:cNvSpPr txBox="1"/>
          <p:nvPr/>
        </p:nvSpPr>
        <p:spPr>
          <a:xfrm>
            <a:off x="2720975" y="2966720"/>
            <a:ext cx="2807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合并特征子序列</a:t>
            </a:r>
            <a:endParaRPr lang="zh-CN" altLang="en-US"/>
          </a:p>
        </p:txBody>
      </p:sp>
      <p:cxnSp>
        <p:nvCxnSpPr>
          <p:cNvPr id="31" name="直接箭头连接符 30"/>
          <p:cNvCxnSpPr/>
          <p:nvPr/>
        </p:nvCxnSpPr>
        <p:spPr>
          <a:xfrm flipH="1">
            <a:off x="1844675" y="4841875"/>
            <a:ext cx="78295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9A379B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2" name="文本框 31"/>
          <p:cNvSpPr txBox="1"/>
          <p:nvPr/>
        </p:nvSpPr>
        <p:spPr>
          <a:xfrm>
            <a:off x="2720975" y="4657725"/>
            <a:ext cx="2530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使用测试数据集测试</a:t>
            </a:r>
            <a:endParaRPr lang="zh-CN" altLang="en-US"/>
          </a:p>
        </p:txBody>
      </p:sp>
      <p:cxnSp>
        <p:nvCxnSpPr>
          <p:cNvPr id="33" name="直接箭头连接符 32"/>
          <p:cNvCxnSpPr/>
          <p:nvPr/>
        </p:nvCxnSpPr>
        <p:spPr>
          <a:xfrm flipH="1">
            <a:off x="1844675" y="4509135"/>
            <a:ext cx="782955" cy="88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9A379B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4" name="文本框 33"/>
          <p:cNvSpPr txBox="1"/>
          <p:nvPr/>
        </p:nvSpPr>
        <p:spPr>
          <a:xfrm>
            <a:off x="2720975" y="4289425"/>
            <a:ext cx="2530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计算测试精度</a:t>
            </a:r>
            <a:endParaRPr lang="zh-CN" altLang="en-US"/>
          </a:p>
        </p:txBody>
      </p:sp>
      <p:sp>
        <p:nvSpPr>
          <p:cNvPr id="35" name="矩形 34"/>
          <p:cNvSpPr/>
          <p:nvPr/>
        </p:nvSpPr>
        <p:spPr bwMode="auto">
          <a:xfrm>
            <a:off x="5861050" y="2056130"/>
            <a:ext cx="2466340" cy="2744470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CN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下载股票数据：tushare</a:t>
            </a:r>
            <a:endParaRPr lang="zh-CN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画图：</a:t>
            </a:r>
            <a:b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matplotlib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utoShape 20"/>
          <p:cNvSpPr>
            <a:spLocks noChangeArrowheads="1"/>
          </p:cNvSpPr>
          <p:nvPr/>
        </p:nvSpPr>
        <p:spPr bwMode="auto">
          <a:xfrm>
            <a:off x="3176" y="820889"/>
            <a:ext cx="9136744" cy="843509"/>
          </a:xfrm>
          <a:prstGeom prst="rect">
            <a:avLst/>
          </a:prstGeom>
          <a:solidFill>
            <a:srgbClr val="FFFFFF"/>
          </a:solidFill>
          <a:ln w="57150">
            <a:solidFill>
              <a:srgbClr val="743481"/>
            </a:solidFill>
            <a:rou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ts val="3000"/>
              </a:lnSpc>
              <a:defRPr/>
            </a:pPr>
            <a:r>
              <a:rPr lang="zh-CN" altLang="en-US" sz="2400" b="1" kern="0" noProof="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量化投资的鼻祖</a:t>
            </a:r>
            <a:r>
              <a:rPr lang="en-US" altLang="zh-CN" sz="2400" b="1" kern="0" noProof="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--</a:t>
            </a:r>
            <a:r>
              <a:rPr lang="zh-CN" altLang="en-US" sz="2400" b="1" kern="0" noProof="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詹姆斯·西蒙斯</a:t>
            </a:r>
            <a:endParaRPr lang="zh-CN" altLang="en-US" sz="2400" b="1" kern="0" noProof="0" dirty="0" smtClean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9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1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2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3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4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5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36" name="直接连接符 35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801370" y="4392930"/>
            <a:ext cx="5943600" cy="1666240"/>
            <a:chOff x="3783" y="7047"/>
            <a:chExt cx="9360" cy="2624"/>
          </a:xfrm>
        </p:grpSpPr>
        <p:sp>
          <p:nvSpPr>
            <p:cNvPr id="30" name="矩形 29"/>
            <p:cNvSpPr/>
            <p:nvPr/>
          </p:nvSpPr>
          <p:spPr bwMode="auto">
            <a:xfrm>
              <a:off x="3783" y="7047"/>
              <a:ext cx="9361" cy="2624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rgbClr val="743481"/>
              </a:solidFill>
              <a:miter lim="800000"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r>
                <a:rPr lang="zh-CN" altLang="en-US" sz="2600" b="1" dirty="0">
                  <a:solidFill>
                    <a:srgbClr val="74348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有效市场假说：</a:t>
              </a:r>
              <a:br>
                <a:rPr lang="zh-CN" altLang="en-US" sz="2600" b="1" dirty="0">
                  <a:solidFill>
                    <a:srgbClr val="74348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2600" b="1" dirty="0">
                  <a:solidFill>
                    <a:srgbClr val="74348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证券市场对新的市场信息的反应迅速而准确，证券价格能完全反应全部信息 </a:t>
              </a:r>
              <a:endParaRPr lang="zh-CN" altLang="en-US" sz="2600" b="1" dirty="0" smtClean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3985" y="8137"/>
              <a:ext cx="8919" cy="1134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V="1">
              <a:off x="3985" y="8137"/>
              <a:ext cx="8958" cy="1247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187960" y="1821180"/>
            <a:ext cx="8742680" cy="2282825"/>
            <a:chOff x="231" y="1260"/>
            <a:chExt cx="13768" cy="359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303" y="1746"/>
              <a:ext cx="1696" cy="2357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" y="1260"/>
              <a:ext cx="2679" cy="3595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2" y="1261"/>
              <a:ext cx="2678" cy="3594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5" y="1262"/>
              <a:ext cx="2677" cy="3593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64" y="1262"/>
              <a:ext cx="2425" cy="3592"/>
            </a:xfrm>
            <a:prstGeom prst="rect">
              <a:avLst/>
            </a:prstGeom>
          </p:spPr>
        </p:pic>
      </p:grpSp>
      <p:sp>
        <p:nvSpPr>
          <p:cNvPr id="12" name="AutoShape 20"/>
          <p:cNvSpPr>
            <a:spLocks noChangeArrowheads="1"/>
          </p:cNvSpPr>
          <p:nvPr/>
        </p:nvSpPr>
        <p:spPr bwMode="auto">
          <a:xfrm>
            <a:off x="7005320" y="4161790"/>
            <a:ext cx="1989455" cy="2048510"/>
          </a:xfrm>
          <a:prstGeom prst="rect">
            <a:avLst/>
          </a:prstGeom>
          <a:solidFill>
            <a:srgbClr val="FFFFFF"/>
          </a:solidFill>
          <a:ln w="57150">
            <a:solidFill>
              <a:srgbClr val="743481"/>
            </a:solidFill>
            <a:rou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ctr" fontAlgn="auto">
              <a:lnSpc>
                <a:spcPts val="2000"/>
              </a:lnSpc>
              <a:defRPr/>
            </a:pPr>
            <a:r>
              <a:rPr lang="zh-CN" altLang="en-US" sz="1400" b="1" kern="0" noProof="0" dirty="0" smtClean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壁虎式投资法：</a:t>
            </a:r>
            <a:endParaRPr lang="zh-CN" altLang="en-US" sz="1400" b="1" kern="0" noProof="0" dirty="0" smtClean="0"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  <a:p>
            <a:pPr lvl="0" algn="ctr" fontAlgn="auto">
              <a:lnSpc>
                <a:spcPts val="2000"/>
              </a:lnSpc>
              <a:defRPr/>
            </a:pPr>
            <a:r>
              <a:rPr lang="zh-CN" altLang="en-US" sz="1400" b="1" kern="0" noProof="0" dirty="0" smtClean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平时趴在墙上</a:t>
            </a:r>
            <a:endParaRPr lang="zh-CN" altLang="en-US" sz="1400" b="1" kern="0" noProof="0" dirty="0" smtClean="0"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  <a:p>
            <a:pPr lvl="0" algn="ctr" fontAlgn="auto">
              <a:lnSpc>
                <a:spcPts val="2000"/>
              </a:lnSpc>
              <a:defRPr/>
            </a:pPr>
            <a:r>
              <a:rPr lang="zh-CN" altLang="en-US" sz="1400" b="1" kern="0" noProof="0" dirty="0" smtClean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一动不动，</a:t>
            </a:r>
            <a:endParaRPr lang="zh-CN" altLang="en-US" sz="1400" b="1" kern="0" noProof="0" dirty="0" smtClean="0"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  <a:p>
            <a:pPr lvl="0" algn="ctr" fontAlgn="auto">
              <a:lnSpc>
                <a:spcPts val="2000"/>
              </a:lnSpc>
              <a:defRPr/>
            </a:pPr>
            <a:r>
              <a:rPr lang="zh-CN" altLang="en-US" sz="1400" b="1" kern="0" noProof="0" dirty="0" smtClean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蚊子一旦出现</a:t>
            </a:r>
            <a:endParaRPr lang="zh-CN" altLang="en-US" sz="1400" b="1" kern="0" noProof="0" dirty="0" smtClean="0"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  <a:p>
            <a:pPr lvl="0" algn="ctr" fontAlgn="auto">
              <a:lnSpc>
                <a:spcPts val="2000"/>
              </a:lnSpc>
              <a:defRPr/>
            </a:pPr>
            <a:r>
              <a:rPr lang="zh-CN" altLang="en-US" sz="1400" b="1" kern="0" noProof="0" dirty="0" smtClean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就迅速将其吃掉，</a:t>
            </a:r>
            <a:endParaRPr lang="zh-CN" altLang="en-US" sz="1400" b="1" kern="0" noProof="0" dirty="0" smtClean="0"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  <a:p>
            <a:pPr lvl="0" algn="ctr" fontAlgn="auto">
              <a:lnSpc>
                <a:spcPts val="2000"/>
              </a:lnSpc>
              <a:defRPr/>
            </a:pPr>
            <a:r>
              <a:rPr lang="zh-CN" altLang="en-US" sz="1400" b="1" kern="0" noProof="0" dirty="0" smtClean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然后恢复平静，</a:t>
            </a:r>
            <a:endParaRPr lang="zh-CN" altLang="en-US" sz="1400" b="1" kern="0" noProof="0" dirty="0" smtClean="0"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  <a:p>
            <a:pPr lvl="0" algn="ctr" fontAlgn="auto">
              <a:lnSpc>
                <a:spcPts val="2000"/>
              </a:lnSpc>
              <a:defRPr/>
            </a:pPr>
            <a:r>
              <a:rPr lang="zh-CN" altLang="en-US" sz="1400" b="1" kern="0" noProof="0" dirty="0" smtClean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等待下一个机会</a:t>
            </a:r>
            <a:endParaRPr lang="en-US" altLang="zh-CN" sz="1400" b="1" kern="0" noProof="0" dirty="0" smtClean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5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8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8673" y="5733256"/>
            <a:ext cx="9092727" cy="73738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 smtClean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预测精度</a:t>
            </a:r>
            <a:endParaRPr lang="zh-CN" altLang="en-US" sz="4000" b="1" dirty="0" smtClean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1301115" y="1104394"/>
          <a:ext cx="6766560" cy="21805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7965"/>
                <a:gridCol w="1053465"/>
                <a:gridCol w="1052195"/>
                <a:gridCol w="1053465"/>
                <a:gridCol w="1056005"/>
                <a:gridCol w="1053465"/>
              </a:tblGrid>
              <a:tr h="2146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信息熵增益阀值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0.3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0.4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0.5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0.6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0.7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上涨特征序列数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13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11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10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7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46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上涨预测正确数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582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484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404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251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14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46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上涨预测错误数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72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56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51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31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0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上涨预测准确率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89%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89.6%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88.8%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89%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100%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9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下跌特征序列数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21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20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17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15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8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下跌预测正确数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1645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1723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1375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1089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>
                          <a:latin typeface="Calibri" panose="020F0502020204030204" charset="0"/>
                          <a:cs typeface="Calibri" panose="020F0502020204030204" charset="0"/>
                        </a:rPr>
                        <a:t>554</a:t>
                      </a:r>
                      <a:endParaRPr lang="en-US" altLang="en-US" sz="11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下跌预测错误数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900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821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570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443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199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2606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>
                          <a:latin typeface="Calibri" panose="020F0502020204030204" charset="0"/>
                          <a:cs typeface="Calibri" panose="020F0502020204030204" charset="0"/>
                        </a:rPr>
                        <a:t>下跌预测</a:t>
                      </a:r>
                      <a:r>
                        <a:rPr lang="en-US" sz="11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准确</a:t>
                      </a:r>
                      <a:r>
                        <a:rPr lang="en-US" sz="1100" b="0" dirty="0">
                          <a:latin typeface="Calibri" panose="020F0502020204030204" charset="0"/>
                          <a:cs typeface="Calibri" panose="020F0502020204030204" charset="0"/>
                        </a:rPr>
                        <a:t>率</a:t>
                      </a:r>
                      <a:endParaRPr lang="en-US" altLang="en-US" sz="11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64.6%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67.7%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70.7%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71.1%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>
                          <a:latin typeface="Calibri" panose="020F0502020204030204" charset="0"/>
                          <a:cs typeface="Calibri" panose="020F0502020204030204" charset="0"/>
                        </a:rPr>
                        <a:t>73.6%</a:t>
                      </a:r>
                      <a:endParaRPr lang="en-US" altLang="en-US" sz="11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9039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>
                          <a:latin typeface="Calibri" panose="020F0502020204030204" charset="0"/>
                          <a:cs typeface="Calibri" panose="020F0502020204030204" charset="0"/>
                        </a:rPr>
                        <a:t>总预测准确率</a:t>
                      </a:r>
                      <a:endParaRPr lang="en-US" altLang="en-US" sz="11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69.6%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>
                          <a:latin typeface="Calibri" panose="020F0502020204030204" charset="0"/>
                          <a:cs typeface="Calibri" panose="020F0502020204030204" charset="0"/>
                        </a:rPr>
                        <a:t>71.6%</a:t>
                      </a:r>
                      <a:endParaRPr lang="en-US" altLang="en-US" sz="11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74.1%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>
                          <a:latin typeface="Calibri" panose="020F0502020204030204" charset="0"/>
                          <a:cs typeface="Calibri" panose="020F0502020204030204" charset="0"/>
                        </a:rPr>
                        <a:t>73.9%</a:t>
                      </a:r>
                      <a:endParaRPr lang="en-US" altLang="en-US" sz="11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>
                          <a:latin typeface="Calibri" panose="020F0502020204030204" charset="0"/>
                          <a:cs typeface="Calibri" panose="020F0502020204030204" charset="0"/>
                        </a:rPr>
                        <a:t>74.1%</a:t>
                      </a:r>
                      <a:endParaRPr lang="en-US" altLang="en-US" sz="11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表格 13"/>
          <p:cNvGraphicFramePr/>
          <p:nvPr/>
        </p:nvGraphicFramePr>
        <p:xfrm>
          <a:off x="1268095" y="3789040"/>
          <a:ext cx="6832600" cy="10081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37692"/>
                <a:gridCol w="1997454"/>
                <a:gridCol w="1997454"/>
              </a:tblGrid>
              <a:tr h="2025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1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上证</a:t>
                      </a:r>
                      <a:endParaRPr lang="en-US" altLang="en-US" sz="11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NYSE</a:t>
                      </a:r>
                      <a:endParaRPr lang="en-US" altLang="en-US" sz="11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Chen的模型</a:t>
                      </a:r>
                      <a:endParaRPr lang="en-US" altLang="en-US" sz="11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54%</a:t>
                      </a:r>
                      <a:endParaRPr lang="en-US" altLang="en-US" sz="11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25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杨一文的模型</a:t>
                      </a:r>
                      <a:endParaRPr lang="en-US" altLang="en-US" sz="11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72%</a:t>
                      </a:r>
                      <a:endParaRPr lang="en-US" altLang="en-US" sz="11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25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动态时间规整</a:t>
                      </a:r>
                      <a:r>
                        <a:rPr lang="en-US" sz="1100" b="0" baseline="300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[1]</a:t>
                      </a:r>
                      <a:endParaRPr lang="en-US" altLang="en-US" sz="1100" b="0" baseline="300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1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58.08%</a:t>
                      </a:r>
                      <a:endParaRPr lang="en-US" altLang="en-US" sz="11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7217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本文的模型</a:t>
                      </a:r>
                      <a:endParaRPr lang="en-US" altLang="en-US" sz="11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0" dirty="0" smtClean="0">
                          <a:latin typeface="Calibri" panose="020F0502020204030204" charset="0"/>
                          <a:cs typeface="Calibri" panose="020F0502020204030204" charset="0"/>
                        </a:rPr>
                        <a:t>74.1%</a:t>
                      </a:r>
                      <a:r>
                        <a:rPr lang="en-US" sz="1100" b="0" dirty="0" smtClean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altLang="en-US" sz="11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1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1043608" y="5093459"/>
            <a:ext cx="705708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1050" dirty="0" smtClean="0"/>
              <a:t>[1]</a:t>
            </a:r>
            <a:r>
              <a:rPr lang="en-US" altLang="zh-CN" sz="1050" dirty="0" err="1" smtClean="0"/>
              <a:t>Tsinaslanidis.Subsequence</a:t>
            </a:r>
            <a:r>
              <a:rPr lang="en-US" altLang="zh-CN" sz="1050" dirty="0"/>
              <a:t> dynamic time warping for charting: Bullish and bearish class predictions for </a:t>
            </a:r>
            <a:r>
              <a:rPr lang="en-US" altLang="zh-CN" sz="1050" dirty="0" err="1"/>
              <a:t>NYSEstocks.EXPERT</a:t>
            </a:r>
            <a:r>
              <a:rPr lang="en-US" altLang="zh-CN" sz="1050" dirty="0"/>
              <a:t> SYSTEMS WITH APPLICATIONS,2018,94:193-204</a:t>
            </a:r>
            <a:endParaRPr lang="zh-CN" altLang="zh-CN" sz="1050" dirty="0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8"/>
          <p:cNvSpPr>
            <a:spLocks noChangeArrowheads="1"/>
          </p:cNvSpPr>
          <p:nvPr/>
        </p:nvSpPr>
        <p:spPr bwMode="auto">
          <a:xfrm>
            <a:off x="6887511" y="4546666"/>
            <a:ext cx="982538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5147" name="图片 1" descr="C:\Users\linqt\Desktop\新建文件夹 (2)\20181213102109_6678hak_www.ssbbww.com.jpg20181213102109_6678hak_www.ssbbww.com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959" y="4484596"/>
            <a:ext cx="1748878" cy="131165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9" name="Rectangle 26"/>
          <p:cNvSpPr>
            <a:spLocks noChangeArrowheads="1"/>
          </p:cNvSpPr>
          <p:nvPr/>
        </p:nvSpPr>
        <p:spPr bwMode="auto">
          <a:xfrm>
            <a:off x="4239823" y="4510274"/>
            <a:ext cx="925467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5145" name="图片 1" descr="C:\Users\linqt\Desktop\新建文件夹 (2)\20181213102048_9583hak_www.ssbbww.com.jpg20181213102048_9583hak_www.ssbbww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823" y="4510275"/>
            <a:ext cx="1669345" cy="125200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8" name="Rectangle 24"/>
          <p:cNvSpPr>
            <a:spLocks noChangeArrowheads="1"/>
          </p:cNvSpPr>
          <p:nvPr/>
        </p:nvSpPr>
        <p:spPr bwMode="auto">
          <a:xfrm>
            <a:off x="1733919" y="454197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5143" name="图片 1" descr="C:\Users\linqt\Desktop\新建文件夹 (2)\20181213102027_6082hak_www.ssbbww.com.jpg20181213102027_6082hak_www.ssbbww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885" y="4470194"/>
            <a:ext cx="1721305" cy="129097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5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8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8673" y="5733256"/>
            <a:ext cx="9092727" cy="73738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 smtClean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特征子</a:t>
            </a:r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序列</a:t>
            </a:r>
            <a:endParaRPr lang="zh-CN" altLang="en-US" sz="4000" b="1" dirty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395536" y="90872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5125" name="图片 1" descr="C:\Users\linqt\Desktop\20181213101526_100hak_www.ssbbww.com.jpg20181213101526_100hak_www.ssbbww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505" y="702119"/>
            <a:ext cx="1883968" cy="141297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2021136" y="92910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3661008" y="92910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1" name="Rectangle 12"/>
          <p:cNvSpPr>
            <a:spLocks noChangeArrowheads="1"/>
          </p:cNvSpPr>
          <p:nvPr/>
        </p:nvSpPr>
        <p:spPr bwMode="auto">
          <a:xfrm>
            <a:off x="5300880" y="95952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5131" name="图片 1" descr="C:\Users\linqt\Desktop\20181213101658_3198hak_www.ssbbww.com.jpg20181213101658_3198hak_www.ssbbww.co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441" y="731842"/>
            <a:ext cx="1825827" cy="136565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2" name="Rectangle 14"/>
          <p:cNvSpPr>
            <a:spLocks noChangeArrowheads="1"/>
          </p:cNvSpPr>
          <p:nvPr/>
        </p:nvSpPr>
        <p:spPr bwMode="auto">
          <a:xfrm>
            <a:off x="7044423" y="98993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5133" name="图片 275" descr="C:\Users\linqt\Desktop\20181213101727_2375hak_www.ssbbww.com.jpg20181213101727_2375hak_www.ssbbww.co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684" y="2014438"/>
            <a:ext cx="1780600" cy="133170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3" name="Rectangle 16"/>
          <p:cNvSpPr>
            <a:spLocks noChangeArrowheads="1"/>
          </p:cNvSpPr>
          <p:nvPr/>
        </p:nvSpPr>
        <p:spPr bwMode="auto">
          <a:xfrm>
            <a:off x="434230" y="21625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5135" name="图片 208" descr="C:\Users\linqt\Desktop\20181213101754_3705hak_www.ssbbww.com.jpg20181213101754_3705hak_www.ssbbww.co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576" y="731842"/>
            <a:ext cx="1854816" cy="138325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4" name="文本框 23"/>
          <p:cNvSpPr txBox="1"/>
          <p:nvPr/>
        </p:nvSpPr>
        <p:spPr>
          <a:xfrm>
            <a:off x="496570" y="1179195"/>
            <a:ext cx="490220" cy="1688465"/>
          </a:xfrm>
          <a:prstGeom prst="rect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lstStyle/>
          <a:p>
            <a:r>
              <a:rPr kumimoji="1"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上涨特征序列</a:t>
            </a:r>
            <a:endParaRPr kumimoji="1"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96570" y="3699510"/>
            <a:ext cx="490220" cy="1666875"/>
          </a:xfrm>
          <a:prstGeom prst="rect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lstStyle/>
          <a:p>
            <a:r>
              <a:rPr kumimoji="1"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下跌特征序列</a:t>
            </a:r>
            <a:endParaRPr kumimoji="1"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5" name="Rectangle 18"/>
          <p:cNvSpPr>
            <a:spLocks noChangeArrowheads="1"/>
          </p:cNvSpPr>
          <p:nvPr/>
        </p:nvSpPr>
        <p:spPr bwMode="auto">
          <a:xfrm>
            <a:off x="1643684" y="3305521"/>
            <a:ext cx="10338968" cy="46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5137" name="图片 1" descr="C:\Users\linqt\Desktop\新建文件夹 (2)\20181213101904_7421hak_www.ssbbww.com.jpg20181213101904_7421hak_www.ssbbww.co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684" y="3273758"/>
            <a:ext cx="1780600" cy="133545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6" name="Rectangle 20"/>
          <p:cNvSpPr>
            <a:spLocks noChangeArrowheads="1"/>
          </p:cNvSpPr>
          <p:nvPr/>
        </p:nvSpPr>
        <p:spPr bwMode="auto">
          <a:xfrm>
            <a:off x="4106767" y="3310678"/>
            <a:ext cx="1115110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5139" name="图片 1" descr="C:\Users\linqt\Desktop\新建文件夹 (2)\20181213101937_7824hak_www.ssbbww.com.jpg20181213101937_7824hak_www.ssbbww.com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766" y="3265415"/>
            <a:ext cx="1858518" cy="139388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9" name="图片 274" descr="C:\Users\linqt\Desktop\20181213101629_3320hak_www.ssbbww.com.jpg20181213101629_3320hak_www.ssbbww.com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316" y="2011976"/>
            <a:ext cx="1883968" cy="140926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7" name="Rectangle 22"/>
          <p:cNvSpPr>
            <a:spLocks noChangeArrowheads="1"/>
          </p:cNvSpPr>
          <p:nvPr/>
        </p:nvSpPr>
        <p:spPr bwMode="auto">
          <a:xfrm>
            <a:off x="6231849" y="3310677"/>
            <a:ext cx="111978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5141" name="图片 1" descr="C:\Users\linqt\Desktop\新建文件夹 (2)\20181213101959_1540hak_www.ssbbww.com.jpg20181213101959_1540hak_www.ssbbww.com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689" y="3222007"/>
            <a:ext cx="1897418" cy="141528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7" name="图片 1" descr="C:\Users\linqt\Desktop\20181213101553_3877hak_www.ssbbww.com.jpg20181213101553_3877hak_www.ssbbww.com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689" y="2035486"/>
            <a:ext cx="1781654" cy="133273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5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8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22776" y="5589240"/>
            <a:ext cx="9085728" cy="86409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测试结果</a:t>
            </a:r>
            <a:endParaRPr lang="zh-CN" altLang="en-US" sz="4000" b="1" dirty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-2147482415" descr="C:\Users\linqt\Desktop\新建文件夹 (2)\20181213102133_6113hak_www.ssbbww.com.jpg20181213102133_6113hak_www.ssbbww.co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585" y="618490"/>
            <a:ext cx="6119495" cy="23190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图片 1" descr="C:\Users\linqt\Desktop\新建文件夹 (2)\20181213102208_4715hak_www.ssbbww.com.jpg20181213102208_4715hak_www.ssbbww.co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585" y="2937510"/>
            <a:ext cx="5839460" cy="23945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zo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22776" y="5589240"/>
            <a:ext cx="9085728" cy="86409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测试结果</a:t>
            </a:r>
            <a:endParaRPr lang="zh-CN" altLang="en-US" sz="4000" b="1" dirty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C:\Users\linqt\Desktop\新建文件夹 (2)\20181213102301_4060hak_www.ssbbww.com.jpg20181213102301_4060hak_www.ssbbww.co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7195" y="780415"/>
            <a:ext cx="5756910" cy="23323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1" descr="C:\Users\linqt\Desktop\新建文件夹 (2)\20181213102326_6954hak_www.ssbbww.com.jpg20181213102326_6954hak_www.ssbbww.co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560" y="3112770"/>
            <a:ext cx="5757545" cy="23990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5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24024" y="1340768"/>
            <a:ext cx="864096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l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buFont typeface="Wingdings" panose="05000000000000000000" pitchFamily="2" charset="2"/>
              <a:buChar char="l"/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、设计了基于模式发现的股票价格走势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预测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工具流程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实现了对于股票价格走势的中长期走势预测。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、使用上证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成分股的历史数据对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预测流程的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预测精度进行了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检验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、本文提出的流程的预测精度达到了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74%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5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95536" y="1484784"/>
            <a:ext cx="864096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l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展望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buFont typeface="Wingdings" panose="05000000000000000000" pitchFamily="2" charset="2"/>
              <a:buChar char="l"/>
            </a:pPr>
            <a:endParaRPr lang="en-US" altLang="zh-CN" sz="2800" dirty="0">
              <a:latin typeface="+mj-ea"/>
              <a:ea typeface="+mj-ea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更多的特征子序列选择窗口宽度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通过组合分类算法，增加分类器对更多标签进行分类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、通过优化算法和并行化处理以提高处理速度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395536" y="2780928"/>
            <a:ext cx="8353425" cy="20984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</a:rPr>
              <a:t>谢谢！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zh-CN" altLang="en-US" dirty="0">
                <a:solidFill>
                  <a:schemeClr val="tx1"/>
                </a:solidFill>
              </a:rPr>
              <a:t>请批评指正！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9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10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11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12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13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275" y="897890"/>
            <a:ext cx="3507740" cy="23215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3453765"/>
            <a:ext cx="3511550" cy="22898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670" y="897890"/>
            <a:ext cx="4053205" cy="18637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3715" y="1148080"/>
            <a:ext cx="4182110" cy="18211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1220" y="1384300"/>
            <a:ext cx="4075430" cy="19824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1855" y="3569335"/>
            <a:ext cx="3665855" cy="238760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5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8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9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4"/>
          <p:cNvSpPr txBox="1"/>
          <p:nvPr/>
        </p:nvSpPr>
        <p:spPr>
          <a:xfrm>
            <a:off x="3018155" y="603885"/>
            <a:ext cx="3248660" cy="600075"/>
          </a:xfrm>
          <a:prstGeom prst="rect">
            <a:avLst/>
          </a:prstGeom>
          <a:noFill/>
        </p:spPr>
        <p:txBody>
          <a:bodyPr wrap="square" lIns="121915" tIns="60957" rIns="121915" bIns="60957" rtlCol="0">
            <a:spAutoFit/>
          </a:bodyPr>
          <a:lstStyle>
            <a:defPPr>
              <a:defRPr lang="zh-CN"/>
            </a:defPPr>
            <a:lvl1pPr marL="171450" indent="-171450">
              <a:lnSpc>
                <a:spcPct val="130000"/>
              </a:lnSpc>
              <a:buFont typeface="Arial" panose="020B0604020202020204" pitchFamily="34" charset="0"/>
              <a:buChar char="•"/>
              <a:defRPr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 algn="ctr"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模糊时间序列模型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5" y="1109345"/>
            <a:ext cx="4955540" cy="449199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915" y="3799840"/>
            <a:ext cx="4028440" cy="2099945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 bwMode="auto">
          <a:xfrm>
            <a:off x="5189855" y="1423035"/>
            <a:ext cx="3804285" cy="2091690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预测结果有滞后性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预测的相对误差受涨跌幅限制影响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趋势正确率低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1520" y="6093296"/>
            <a:ext cx="85689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050" dirty="0"/>
              <a:t>杨一文</a:t>
            </a:r>
            <a:r>
              <a:rPr lang="en-US" altLang="zh-CN" sz="1050" dirty="0"/>
              <a:t>,</a:t>
            </a:r>
            <a:r>
              <a:rPr lang="zh-CN" altLang="zh-CN" sz="1050" dirty="0"/>
              <a:t>蔺玉佩</a:t>
            </a:r>
            <a:r>
              <a:rPr lang="en-US" altLang="zh-CN" sz="1050" dirty="0"/>
              <a:t>.</a:t>
            </a:r>
            <a:r>
              <a:rPr lang="zh-CN" altLang="zh-CN" sz="1050" dirty="0"/>
              <a:t>模糊时间序列建模及股票市场多步预测</a:t>
            </a:r>
            <a:r>
              <a:rPr lang="en-US" altLang="zh-CN" sz="1050" dirty="0"/>
              <a:t>.</a:t>
            </a:r>
            <a:r>
              <a:rPr lang="zh-CN" altLang="zh-CN" sz="1050" dirty="0"/>
              <a:t>计算机工程与应用</a:t>
            </a:r>
            <a:r>
              <a:rPr lang="en-US" altLang="zh-CN" sz="1050" dirty="0"/>
              <a:t>,2014,05:252-256</a:t>
            </a:r>
            <a:r>
              <a:rPr lang="zh-CN" altLang="zh-CN" sz="1050" dirty="0"/>
              <a:t> </a:t>
            </a:r>
            <a:endParaRPr kumimoji="1" lang="zh-CN" altLang="en-US" sz="1050" dirty="0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0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1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2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3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4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45" name="直接连接符 44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315"/>
          <p:cNvGrpSpPr/>
          <p:nvPr/>
        </p:nvGrpSpPr>
        <p:grpSpPr>
          <a:xfrm>
            <a:off x="4272130" y="2366375"/>
            <a:ext cx="444140" cy="397012"/>
            <a:chOff x="6652854" y="2162175"/>
            <a:chExt cx="493713" cy="441325"/>
          </a:xfrm>
          <a:solidFill>
            <a:schemeClr val="bg1"/>
          </a:solidFill>
        </p:grpSpPr>
        <p:sp>
          <p:nvSpPr>
            <p:cNvPr id="56" name="Freeform 44"/>
            <p:cNvSpPr>
              <a:spLocks noEditPoints="1"/>
            </p:cNvSpPr>
            <p:nvPr/>
          </p:nvSpPr>
          <p:spPr bwMode="auto">
            <a:xfrm>
              <a:off x="6652854" y="2279650"/>
              <a:ext cx="285750" cy="285750"/>
            </a:xfrm>
            <a:custGeom>
              <a:avLst/>
              <a:gdLst/>
              <a:ahLst/>
              <a:cxnLst>
                <a:cxn ang="0">
                  <a:pos x="107" y="67"/>
                </a:cxn>
                <a:cxn ang="0">
                  <a:pos x="114" y="59"/>
                </a:cxn>
                <a:cxn ang="0">
                  <a:pos x="114" y="54"/>
                </a:cxn>
                <a:cxn ang="0">
                  <a:pos x="107" y="47"/>
                </a:cxn>
                <a:cxn ang="0">
                  <a:pos x="106" y="47"/>
                </a:cxn>
                <a:cxn ang="0">
                  <a:pos x="97" y="42"/>
                </a:cxn>
                <a:cxn ang="0">
                  <a:pos x="99" y="29"/>
                </a:cxn>
                <a:cxn ang="0">
                  <a:pos x="99" y="29"/>
                </a:cxn>
                <a:cxn ang="0">
                  <a:pos x="99" y="18"/>
                </a:cxn>
                <a:cxn ang="0">
                  <a:pos x="96" y="15"/>
                </a:cxn>
                <a:cxn ang="0">
                  <a:pos x="85" y="15"/>
                </a:cxn>
                <a:cxn ang="0">
                  <a:pos x="85" y="15"/>
                </a:cxn>
                <a:cxn ang="0">
                  <a:pos x="75" y="18"/>
                </a:cxn>
                <a:cxn ang="0">
                  <a:pos x="67" y="8"/>
                </a:cxn>
                <a:cxn ang="0">
                  <a:pos x="67" y="7"/>
                </a:cxn>
                <a:cxn ang="0">
                  <a:pos x="60" y="0"/>
                </a:cxn>
                <a:cxn ang="0">
                  <a:pos x="55" y="0"/>
                </a:cxn>
                <a:cxn ang="0">
                  <a:pos x="47" y="7"/>
                </a:cxn>
                <a:cxn ang="0">
                  <a:pos x="47" y="8"/>
                </a:cxn>
                <a:cxn ang="0">
                  <a:pos x="43" y="17"/>
                </a:cxn>
                <a:cxn ang="0">
                  <a:pos x="29" y="15"/>
                </a:cxn>
                <a:cxn ang="0">
                  <a:pos x="29" y="15"/>
                </a:cxn>
                <a:cxn ang="0">
                  <a:pos x="18" y="15"/>
                </a:cxn>
                <a:cxn ang="0">
                  <a:pos x="15" y="18"/>
                </a:cxn>
                <a:cxn ang="0">
                  <a:pos x="15" y="29"/>
                </a:cxn>
                <a:cxn ang="0">
                  <a:pos x="15" y="29"/>
                </a:cxn>
                <a:cxn ang="0">
                  <a:pos x="19" y="38"/>
                </a:cxn>
                <a:cxn ang="0">
                  <a:pos x="8" y="47"/>
                </a:cxn>
                <a:cxn ang="0">
                  <a:pos x="8" y="47"/>
                </a:cxn>
                <a:cxn ang="0">
                  <a:pos x="0" y="54"/>
                </a:cxn>
                <a:cxn ang="0">
                  <a:pos x="0" y="59"/>
                </a:cxn>
                <a:cxn ang="0">
                  <a:pos x="8" y="67"/>
                </a:cxn>
                <a:cxn ang="0">
                  <a:pos x="8" y="67"/>
                </a:cxn>
                <a:cxn ang="0">
                  <a:pos x="17" y="71"/>
                </a:cxn>
                <a:cxn ang="0">
                  <a:pos x="15" y="85"/>
                </a:cxn>
                <a:cxn ang="0">
                  <a:pos x="15" y="85"/>
                </a:cxn>
                <a:cxn ang="0">
                  <a:pos x="15" y="95"/>
                </a:cxn>
                <a:cxn ang="0">
                  <a:pos x="18" y="99"/>
                </a:cxn>
                <a:cxn ang="0">
                  <a:pos x="29" y="99"/>
                </a:cxn>
                <a:cxn ang="0">
                  <a:pos x="29" y="99"/>
                </a:cxn>
                <a:cxn ang="0">
                  <a:pos x="39" y="95"/>
                </a:cxn>
                <a:cxn ang="0">
                  <a:pos x="47" y="106"/>
                </a:cxn>
                <a:cxn ang="0">
                  <a:pos x="47" y="106"/>
                </a:cxn>
                <a:cxn ang="0">
                  <a:pos x="55" y="114"/>
                </a:cxn>
                <a:cxn ang="0">
                  <a:pos x="60" y="114"/>
                </a:cxn>
                <a:cxn ang="0">
                  <a:pos x="67" y="106"/>
                </a:cxn>
                <a:cxn ang="0">
                  <a:pos x="67" y="106"/>
                </a:cxn>
                <a:cxn ang="0">
                  <a:pos x="71" y="97"/>
                </a:cxn>
                <a:cxn ang="0">
                  <a:pos x="85" y="99"/>
                </a:cxn>
                <a:cxn ang="0">
                  <a:pos x="85" y="99"/>
                </a:cxn>
                <a:cxn ang="0">
                  <a:pos x="96" y="99"/>
                </a:cxn>
                <a:cxn ang="0">
                  <a:pos x="99" y="95"/>
                </a:cxn>
                <a:cxn ang="0">
                  <a:pos x="99" y="85"/>
                </a:cxn>
                <a:cxn ang="0">
                  <a:pos x="99" y="85"/>
                </a:cxn>
                <a:cxn ang="0">
                  <a:pos x="96" y="75"/>
                </a:cxn>
                <a:cxn ang="0">
                  <a:pos x="106" y="67"/>
                </a:cxn>
                <a:cxn ang="0">
                  <a:pos x="107" y="67"/>
                </a:cxn>
                <a:cxn ang="0">
                  <a:pos x="57" y="85"/>
                </a:cxn>
                <a:cxn ang="0">
                  <a:pos x="29" y="57"/>
                </a:cxn>
                <a:cxn ang="0">
                  <a:pos x="57" y="28"/>
                </a:cxn>
                <a:cxn ang="0">
                  <a:pos x="86" y="57"/>
                </a:cxn>
                <a:cxn ang="0">
                  <a:pos x="57" y="85"/>
                </a:cxn>
              </a:cxnLst>
              <a:rect l="0" t="0" r="r" b="b"/>
              <a:pathLst>
                <a:path w="114" h="114">
                  <a:moveTo>
                    <a:pt x="107" y="67"/>
                  </a:moveTo>
                  <a:cubicBezTo>
                    <a:pt x="111" y="67"/>
                    <a:pt x="114" y="63"/>
                    <a:pt x="114" y="59"/>
                  </a:cubicBezTo>
                  <a:cubicBezTo>
                    <a:pt x="114" y="54"/>
                    <a:pt x="114" y="54"/>
                    <a:pt x="114" y="54"/>
                  </a:cubicBezTo>
                  <a:cubicBezTo>
                    <a:pt x="114" y="50"/>
                    <a:pt x="111" y="47"/>
                    <a:pt x="107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2" y="47"/>
                    <a:pt x="98" y="45"/>
                    <a:pt x="97" y="42"/>
                  </a:cubicBezTo>
                  <a:cubicBezTo>
                    <a:pt x="97" y="40"/>
                    <a:pt x="96" y="32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2" y="26"/>
                    <a:pt x="102" y="21"/>
                    <a:pt x="99" y="18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3" y="12"/>
                    <a:pt x="88" y="12"/>
                    <a:pt x="85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2" y="18"/>
                    <a:pt x="78" y="19"/>
                    <a:pt x="75" y="18"/>
                  </a:cubicBezTo>
                  <a:cubicBezTo>
                    <a:pt x="73" y="17"/>
                    <a:pt x="67" y="12"/>
                    <a:pt x="67" y="8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4" y="0"/>
                    <a:pt x="60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1" y="0"/>
                    <a:pt x="47" y="3"/>
                    <a:pt x="47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12"/>
                    <a:pt x="45" y="16"/>
                    <a:pt x="43" y="17"/>
                  </a:cubicBezTo>
                  <a:cubicBezTo>
                    <a:pt x="40" y="17"/>
                    <a:pt x="32" y="18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6" y="12"/>
                    <a:pt x="21" y="12"/>
                    <a:pt x="18" y="15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2" y="21"/>
                    <a:pt x="12" y="26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8" y="32"/>
                    <a:pt x="20" y="36"/>
                    <a:pt x="19" y="38"/>
                  </a:cubicBezTo>
                  <a:cubicBezTo>
                    <a:pt x="17" y="41"/>
                    <a:pt x="12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3" y="47"/>
                    <a:pt x="0" y="50"/>
                    <a:pt x="0" y="54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3"/>
                    <a:pt x="3" y="67"/>
                    <a:pt x="8" y="67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12" y="67"/>
                    <a:pt x="16" y="69"/>
                    <a:pt x="17" y="71"/>
                  </a:cubicBezTo>
                  <a:cubicBezTo>
                    <a:pt x="18" y="73"/>
                    <a:pt x="18" y="82"/>
                    <a:pt x="15" y="85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2" y="88"/>
                    <a:pt x="12" y="93"/>
                    <a:pt x="15" y="95"/>
                  </a:cubicBezTo>
                  <a:cubicBezTo>
                    <a:pt x="18" y="99"/>
                    <a:pt x="18" y="99"/>
                    <a:pt x="18" y="99"/>
                  </a:cubicBezTo>
                  <a:cubicBezTo>
                    <a:pt x="21" y="102"/>
                    <a:pt x="26" y="102"/>
                    <a:pt x="29" y="99"/>
                  </a:cubicBezTo>
                  <a:cubicBezTo>
                    <a:pt x="29" y="99"/>
                    <a:pt x="29" y="99"/>
                    <a:pt x="29" y="99"/>
                  </a:cubicBezTo>
                  <a:cubicBezTo>
                    <a:pt x="32" y="96"/>
                    <a:pt x="37" y="94"/>
                    <a:pt x="39" y="95"/>
                  </a:cubicBezTo>
                  <a:cubicBezTo>
                    <a:pt x="41" y="96"/>
                    <a:pt x="47" y="102"/>
                    <a:pt x="47" y="106"/>
                  </a:cubicBezTo>
                  <a:cubicBezTo>
                    <a:pt x="47" y="106"/>
                    <a:pt x="47" y="106"/>
                    <a:pt x="47" y="106"/>
                  </a:cubicBezTo>
                  <a:cubicBezTo>
                    <a:pt x="47" y="110"/>
                    <a:pt x="51" y="114"/>
                    <a:pt x="55" y="114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4" y="114"/>
                    <a:pt x="67" y="110"/>
                    <a:pt x="67" y="106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7" y="102"/>
                    <a:pt x="69" y="98"/>
                    <a:pt x="71" y="97"/>
                  </a:cubicBezTo>
                  <a:cubicBezTo>
                    <a:pt x="74" y="96"/>
                    <a:pt x="82" y="96"/>
                    <a:pt x="85" y="99"/>
                  </a:cubicBezTo>
                  <a:cubicBezTo>
                    <a:pt x="85" y="99"/>
                    <a:pt x="85" y="99"/>
                    <a:pt x="85" y="99"/>
                  </a:cubicBezTo>
                  <a:cubicBezTo>
                    <a:pt x="88" y="102"/>
                    <a:pt x="93" y="102"/>
                    <a:pt x="96" y="99"/>
                  </a:cubicBezTo>
                  <a:cubicBezTo>
                    <a:pt x="99" y="95"/>
                    <a:pt x="99" y="95"/>
                    <a:pt x="99" y="95"/>
                  </a:cubicBezTo>
                  <a:cubicBezTo>
                    <a:pt x="102" y="93"/>
                    <a:pt x="102" y="88"/>
                    <a:pt x="99" y="85"/>
                  </a:cubicBezTo>
                  <a:cubicBezTo>
                    <a:pt x="99" y="85"/>
                    <a:pt x="99" y="85"/>
                    <a:pt x="99" y="85"/>
                  </a:cubicBezTo>
                  <a:cubicBezTo>
                    <a:pt x="96" y="82"/>
                    <a:pt x="95" y="77"/>
                    <a:pt x="96" y="75"/>
                  </a:cubicBezTo>
                  <a:cubicBezTo>
                    <a:pt x="97" y="73"/>
                    <a:pt x="102" y="67"/>
                    <a:pt x="106" y="67"/>
                  </a:cubicBezTo>
                  <a:lnTo>
                    <a:pt x="107" y="67"/>
                  </a:lnTo>
                  <a:close/>
                  <a:moveTo>
                    <a:pt x="57" y="85"/>
                  </a:moveTo>
                  <a:cubicBezTo>
                    <a:pt x="41" y="85"/>
                    <a:pt x="29" y="73"/>
                    <a:pt x="29" y="57"/>
                  </a:cubicBezTo>
                  <a:cubicBezTo>
                    <a:pt x="29" y="41"/>
                    <a:pt x="41" y="28"/>
                    <a:pt x="57" y="28"/>
                  </a:cubicBezTo>
                  <a:cubicBezTo>
                    <a:pt x="73" y="28"/>
                    <a:pt x="86" y="41"/>
                    <a:pt x="86" y="57"/>
                  </a:cubicBezTo>
                  <a:cubicBezTo>
                    <a:pt x="86" y="73"/>
                    <a:pt x="73" y="85"/>
                    <a:pt x="57" y="8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57" name="Freeform 45"/>
            <p:cNvSpPr>
              <a:spLocks noEditPoints="1"/>
            </p:cNvSpPr>
            <p:nvPr/>
          </p:nvSpPr>
          <p:spPr bwMode="auto">
            <a:xfrm>
              <a:off x="6914792" y="2162175"/>
              <a:ext cx="231775" cy="233363"/>
            </a:xfrm>
            <a:custGeom>
              <a:avLst/>
              <a:gdLst/>
              <a:ahLst/>
              <a:cxnLst>
                <a:cxn ang="0">
                  <a:pos x="87" y="55"/>
                </a:cxn>
                <a:cxn ang="0">
                  <a:pos x="93" y="47"/>
                </a:cxn>
                <a:cxn ang="0">
                  <a:pos x="93" y="46"/>
                </a:cxn>
                <a:cxn ang="0">
                  <a:pos x="87" y="39"/>
                </a:cxn>
                <a:cxn ang="0">
                  <a:pos x="79" y="35"/>
                </a:cxn>
                <a:cxn ang="0">
                  <a:pos x="81" y="24"/>
                </a:cxn>
                <a:cxn ang="0">
                  <a:pos x="80" y="14"/>
                </a:cxn>
                <a:cxn ang="0">
                  <a:pos x="79" y="13"/>
                </a:cxn>
                <a:cxn ang="0">
                  <a:pos x="69" y="12"/>
                </a:cxn>
                <a:cxn ang="0">
                  <a:pos x="62" y="15"/>
                </a:cxn>
                <a:cxn ang="0">
                  <a:pos x="55" y="6"/>
                </a:cxn>
                <a:cxn ang="0">
                  <a:pos x="47" y="0"/>
                </a:cxn>
                <a:cxn ang="0">
                  <a:pos x="46" y="0"/>
                </a:cxn>
                <a:cxn ang="0">
                  <a:pos x="38" y="6"/>
                </a:cxn>
                <a:cxn ang="0">
                  <a:pos x="35" y="14"/>
                </a:cxn>
                <a:cxn ang="0">
                  <a:pos x="24" y="12"/>
                </a:cxn>
                <a:cxn ang="0">
                  <a:pos x="14" y="13"/>
                </a:cxn>
                <a:cxn ang="0">
                  <a:pos x="13" y="14"/>
                </a:cxn>
                <a:cxn ang="0">
                  <a:pos x="12" y="24"/>
                </a:cxn>
                <a:cxn ang="0">
                  <a:pos x="15" y="32"/>
                </a:cxn>
                <a:cxn ang="0">
                  <a:pos x="6" y="39"/>
                </a:cxn>
                <a:cxn ang="0">
                  <a:pos x="0" y="46"/>
                </a:cxn>
                <a:cxn ang="0">
                  <a:pos x="0" y="47"/>
                </a:cxn>
                <a:cxn ang="0">
                  <a:pos x="6" y="55"/>
                </a:cxn>
                <a:cxn ang="0">
                  <a:pos x="14" y="58"/>
                </a:cxn>
                <a:cxn ang="0">
                  <a:pos x="12" y="69"/>
                </a:cxn>
                <a:cxn ang="0">
                  <a:pos x="13" y="79"/>
                </a:cxn>
                <a:cxn ang="0">
                  <a:pos x="14" y="80"/>
                </a:cxn>
                <a:cxn ang="0">
                  <a:pos x="24" y="81"/>
                </a:cxn>
                <a:cxn ang="0">
                  <a:pos x="31" y="78"/>
                </a:cxn>
                <a:cxn ang="0">
                  <a:pos x="38" y="87"/>
                </a:cxn>
                <a:cxn ang="0">
                  <a:pos x="46" y="93"/>
                </a:cxn>
                <a:cxn ang="0">
                  <a:pos x="47" y="93"/>
                </a:cxn>
                <a:cxn ang="0">
                  <a:pos x="55" y="87"/>
                </a:cxn>
                <a:cxn ang="0">
                  <a:pos x="58" y="80"/>
                </a:cxn>
                <a:cxn ang="0">
                  <a:pos x="69" y="81"/>
                </a:cxn>
                <a:cxn ang="0">
                  <a:pos x="79" y="80"/>
                </a:cxn>
                <a:cxn ang="0">
                  <a:pos x="80" y="79"/>
                </a:cxn>
                <a:cxn ang="0">
                  <a:pos x="81" y="69"/>
                </a:cxn>
                <a:cxn ang="0">
                  <a:pos x="78" y="62"/>
                </a:cxn>
                <a:cxn ang="0">
                  <a:pos x="87" y="55"/>
                </a:cxn>
                <a:cxn ang="0">
                  <a:pos x="47" y="70"/>
                </a:cxn>
                <a:cxn ang="0">
                  <a:pos x="23" y="47"/>
                </a:cxn>
                <a:cxn ang="0">
                  <a:pos x="47" y="23"/>
                </a:cxn>
                <a:cxn ang="0">
                  <a:pos x="70" y="47"/>
                </a:cxn>
                <a:cxn ang="0">
                  <a:pos x="47" y="70"/>
                </a:cxn>
              </a:cxnLst>
              <a:rect l="0" t="0" r="r" b="b"/>
              <a:pathLst>
                <a:path w="93" h="93">
                  <a:moveTo>
                    <a:pt x="87" y="55"/>
                  </a:moveTo>
                  <a:cubicBezTo>
                    <a:pt x="90" y="55"/>
                    <a:pt x="93" y="51"/>
                    <a:pt x="93" y="47"/>
                  </a:cubicBezTo>
                  <a:cubicBezTo>
                    <a:pt x="93" y="46"/>
                    <a:pt x="93" y="46"/>
                    <a:pt x="93" y="46"/>
                  </a:cubicBezTo>
                  <a:cubicBezTo>
                    <a:pt x="93" y="42"/>
                    <a:pt x="90" y="39"/>
                    <a:pt x="87" y="39"/>
                  </a:cubicBezTo>
                  <a:cubicBezTo>
                    <a:pt x="83" y="39"/>
                    <a:pt x="80" y="37"/>
                    <a:pt x="79" y="35"/>
                  </a:cubicBezTo>
                  <a:cubicBezTo>
                    <a:pt x="79" y="33"/>
                    <a:pt x="78" y="26"/>
                    <a:pt x="81" y="24"/>
                  </a:cubicBezTo>
                  <a:cubicBezTo>
                    <a:pt x="83" y="21"/>
                    <a:pt x="83" y="17"/>
                    <a:pt x="80" y="14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76" y="10"/>
                    <a:pt x="72" y="10"/>
                    <a:pt x="69" y="12"/>
                  </a:cubicBezTo>
                  <a:cubicBezTo>
                    <a:pt x="67" y="15"/>
                    <a:pt x="63" y="16"/>
                    <a:pt x="62" y="15"/>
                  </a:cubicBezTo>
                  <a:cubicBezTo>
                    <a:pt x="60" y="14"/>
                    <a:pt x="55" y="10"/>
                    <a:pt x="55" y="6"/>
                  </a:cubicBezTo>
                  <a:cubicBezTo>
                    <a:pt x="55" y="3"/>
                    <a:pt x="51" y="0"/>
                    <a:pt x="47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2" y="0"/>
                    <a:pt x="38" y="3"/>
                    <a:pt x="38" y="6"/>
                  </a:cubicBezTo>
                  <a:cubicBezTo>
                    <a:pt x="38" y="10"/>
                    <a:pt x="37" y="13"/>
                    <a:pt x="35" y="14"/>
                  </a:cubicBezTo>
                  <a:cubicBezTo>
                    <a:pt x="33" y="14"/>
                    <a:pt x="26" y="15"/>
                    <a:pt x="24" y="12"/>
                  </a:cubicBezTo>
                  <a:cubicBezTo>
                    <a:pt x="21" y="10"/>
                    <a:pt x="17" y="10"/>
                    <a:pt x="14" y="13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0" y="17"/>
                    <a:pt x="10" y="21"/>
                    <a:pt x="12" y="24"/>
                  </a:cubicBezTo>
                  <a:cubicBezTo>
                    <a:pt x="15" y="26"/>
                    <a:pt x="16" y="30"/>
                    <a:pt x="15" y="32"/>
                  </a:cubicBezTo>
                  <a:cubicBezTo>
                    <a:pt x="14" y="33"/>
                    <a:pt x="10" y="39"/>
                    <a:pt x="6" y="39"/>
                  </a:cubicBezTo>
                  <a:cubicBezTo>
                    <a:pt x="3" y="39"/>
                    <a:pt x="0" y="42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1"/>
                    <a:pt x="3" y="55"/>
                    <a:pt x="6" y="55"/>
                  </a:cubicBezTo>
                  <a:cubicBezTo>
                    <a:pt x="10" y="55"/>
                    <a:pt x="13" y="56"/>
                    <a:pt x="14" y="58"/>
                  </a:cubicBezTo>
                  <a:cubicBezTo>
                    <a:pt x="14" y="60"/>
                    <a:pt x="15" y="67"/>
                    <a:pt x="12" y="69"/>
                  </a:cubicBezTo>
                  <a:cubicBezTo>
                    <a:pt x="10" y="72"/>
                    <a:pt x="10" y="76"/>
                    <a:pt x="13" y="79"/>
                  </a:cubicBezTo>
                  <a:cubicBezTo>
                    <a:pt x="14" y="80"/>
                    <a:pt x="14" y="80"/>
                    <a:pt x="14" y="80"/>
                  </a:cubicBezTo>
                  <a:cubicBezTo>
                    <a:pt x="17" y="83"/>
                    <a:pt x="21" y="83"/>
                    <a:pt x="24" y="81"/>
                  </a:cubicBezTo>
                  <a:cubicBezTo>
                    <a:pt x="26" y="79"/>
                    <a:pt x="30" y="77"/>
                    <a:pt x="31" y="78"/>
                  </a:cubicBezTo>
                  <a:cubicBezTo>
                    <a:pt x="33" y="79"/>
                    <a:pt x="38" y="84"/>
                    <a:pt x="38" y="87"/>
                  </a:cubicBezTo>
                  <a:cubicBezTo>
                    <a:pt x="38" y="91"/>
                    <a:pt x="42" y="93"/>
                    <a:pt x="46" y="93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51" y="93"/>
                    <a:pt x="55" y="91"/>
                    <a:pt x="55" y="87"/>
                  </a:cubicBezTo>
                  <a:cubicBezTo>
                    <a:pt x="55" y="84"/>
                    <a:pt x="56" y="80"/>
                    <a:pt x="58" y="80"/>
                  </a:cubicBezTo>
                  <a:cubicBezTo>
                    <a:pt x="60" y="79"/>
                    <a:pt x="67" y="79"/>
                    <a:pt x="69" y="81"/>
                  </a:cubicBezTo>
                  <a:cubicBezTo>
                    <a:pt x="72" y="83"/>
                    <a:pt x="76" y="83"/>
                    <a:pt x="79" y="80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83" y="76"/>
                    <a:pt x="83" y="72"/>
                    <a:pt x="81" y="69"/>
                  </a:cubicBezTo>
                  <a:cubicBezTo>
                    <a:pt x="78" y="67"/>
                    <a:pt x="77" y="64"/>
                    <a:pt x="78" y="62"/>
                  </a:cubicBezTo>
                  <a:cubicBezTo>
                    <a:pt x="79" y="60"/>
                    <a:pt x="83" y="55"/>
                    <a:pt x="87" y="55"/>
                  </a:cubicBezTo>
                  <a:close/>
                  <a:moveTo>
                    <a:pt x="47" y="70"/>
                  </a:moveTo>
                  <a:cubicBezTo>
                    <a:pt x="34" y="70"/>
                    <a:pt x="23" y="60"/>
                    <a:pt x="23" y="47"/>
                  </a:cubicBezTo>
                  <a:cubicBezTo>
                    <a:pt x="23" y="34"/>
                    <a:pt x="34" y="23"/>
                    <a:pt x="47" y="23"/>
                  </a:cubicBezTo>
                  <a:cubicBezTo>
                    <a:pt x="59" y="23"/>
                    <a:pt x="70" y="34"/>
                    <a:pt x="70" y="47"/>
                  </a:cubicBezTo>
                  <a:cubicBezTo>
                    <a:pt x="70" y="60"/>
                    <a:pt x="59" y="70"/>
                    <a:pt x="47" y="7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58" name="Freeform 46"/>
            <p:cNvSpPr>
              <a:spLocks noEditPoints="1"/>
            </p:cNvSpPr>
            <p:nvPr/>
          </p:nvSpPr>
          <p:spPr bwMode="auto">
            <a:xfrm>
              <a:off x="6938604" y="2422525"/>
              <a:ext cx="182563" cy="180975"/>
            </a:xfrm>
            <a:custGeom>
              <a:avLst/>
              <a:gdLst/>
              <a:ahLst/>
              <a:cxnLst>
                <a:cxn ang="0">
                  <a:pos x="68" y="42"/>
                </a:cxn>
                <a:cxn ang="0">
                  <a:pos x="73" y="36"/>
                </a:cxn>
                <a:cxn ang="0">
                  <a:pos x="68" y="30"/>
                </a:cxn>
                <a:cxn ang="0">
                  <a:pos x="62" y="27"/>
                </a:cxn>
                <a:cxn ang="0">
                  <a:pos x="63" y="18"/>
                </a:cxn>
                <a:cxn ang="0">
                  <a:pos x="62" y="10"/>
                </a:cxn>
                <a:cxn ang="0">
                  <a:pos x="54" y="9"/>
                </a:cxn>
                <a:cxn ang="0">
                  <a:pos x="48" y="12"/>
                </a:cxn>
                <a:cxn ang="0">
                  <a:pos x="43" y="5"/>
                </a:cxn>
                <a:cxn ang="0">
                  <a:pos x="37" y="0"/>
                </a:cxn>
                <a:cxn ang="0">
                  <a:pos x="30" y="5"/>
                </a:cxn>
                <a:cxn ang="0">
                  <a:pos x="27" y="11"/>
                </a:cxn>
                <a:cxn ang="0">
                  <a:pos x="19" y="9"/>
                </a:cxn>
                <a:cxn ang="0">
                  <a:pos x="11" y="10"/>
                </a:cxn>
                <a:cxn ang="0">
                  <a:pos x="10" y="18"/>
                </a:cxn>
                <a:cxn ang="0">
                  <a:pos x="12" y="24"/>
                </a:cxn>
                <a:cxn ang="0">
                  <a:pos x="5" y="30"/>
                </a:cxn>
                <a:cxn ang="0">
                  <a:pos x="0" y="36"/>
                </a:cxn>
                <a:cxn ang="0">
                  <a:pos x="5" y="42"/>
                </a:cxn>
                <a:cxn ang="0">
                  <a:pos x="11" y="45"/>
                </a:cxn>
                <a:cxn ang="0">
                  <a:pos x="10" y="54"/>
                </a:cxn>
                <a:cxn ang="0">
                  <a:pos x="11" y="62"/>
                </a:cxn>
                <a:cxn ang="0">
                  <a:pos x="19" y="63"/>
                </a:cxn>
                <a:cxn ang="0">
                  <a:pos x="25" y="61"/>
                </a:cxn>
                <a:cxn ang="0">
                  <a:pos x="30" y="68"/>
                </a:cxn>
                <a:cxn ang="0">
                  <a:pos x="37" y="72"/>
                </a:cxn>
                <a:cxn ang="0">
                  <a:pos x="43" y="68"/>
                </a:cxn>
                <a:cxn ang="0">
                  <a:pos x="46" y="62"/>
                </a:cxn>
                <a:cxn ang="0">
                  <a:pos x="54" y="63"/>
                </a:cxn>
                <a:cxn ang="0">
                  <a:pos x="62" y="62"/>
                </a:cxn>
                <a:cxn ang="0">
                  <a:pos x="63" y="54"/>
                </a:cxn>
                <a:cxn ang="0">
                  <a:pos x="61" y="48"/>
                </a:cxn>
                <a:cxn ang="0">
                  <a:pos x="68" y="42"/>
                </a:cxn>
                <a:cxn ang="0">
                  <a:pos x="37" y="54"/>
                </a:cxn>
                <a:cxn ang="0">
                  <a:pos x="18" y="36"/>
                </a:cxn>
                <a:cxn ang="0">
                  <a:pos x="37" y="18"/>
                </a:cxn>
                <a:cxn ang="0">
                  <a:pos x="55" y="36"/>
                </a:cxn>
                <a:cxn ang="0">
                  <a:pos x="37" y="54"/>
                </a:cxn>
              </a:cxnLst>
              <a:rect l="0" t="0" r="r" b="b"/>
              <a:pathLst>
                <a:path w="73" h="72">
                  <a:moveTo>
                    <a:pt x="68" y="42"/>
                  </a:moveTo>
                  <a:cubicBezTo>
                    <a:pt x="71" y="42"/>
                    <a:pt x="73" y="40"/>
                    <a:pt x="73" y="36"/>
                  </a:cubicBezTo>
                  <a:cubicBezTo>
                    <a:pt x="73" y="33"/>
                    <a:pt x="71" y="30"/>
                    <a:pt x="68" y="30"/>
                  </a:cubicBezTo>
                  <a:cubicBezTo>
                    <a:pt x="65" y="30"/>
                    <a:pt x="63" y="29"/>
                    <a:pt x="62" y="27"/>
                  </a:cubicBezTo>
                  <a:cubicBezTo>
                    <a:pt x="62" y="26"/>
                    <a:pt x="61" y="20"/>
                    <a:pt x="63" y="18"/>
                  </a:cubicBezTo>
                  <a:cubicBezTo>
                    <a:pt x="65" y="16"/>
                    <a:pt x="65" y="13"/>
                    <a:pt x="62" y="10"/>
                  </a:cubicBezTo>
                  <a:cubicBezTo>
                    <a:pt x="60" y="8"/>
                    <a:pt x="56" y="7"/>
                    <a:pt x="54" y="9"/>
                  </a:cubicBezTo>
                  <a:cubicBezTo>
                    <a:pt x="52" y="11"/>
                    <a:pt x="50" y="12"/>
                    <a:pt x="48" y="12"/>
                  </a:cubicBezTo>
                  <a:cubicBezTo>
                    <a:pt x="47" y="11"/>
                    <a:pt x="43" y="7"/>
                    <a:pt x="43" y="5"/>
                  </a:cubicBezTo>
                  <a:cubicBezTo>
                    <a:pt x="43" y="2"/>
                    <a:pt x="40" y="0"/>
                    <a:pt x="37" y="0"/>
                  </a:cubicBezTo>
                  <a:cubicBezTo>
                    <a:pt x="33" y="0"/>
                    <a:pt x="30" y="2"/>
                    <a:pt x="30" y="5"/>
                  </a:cubicBezTo>
                  <a:cubicBezTo>
                    <a:pt x="30" y="7"/>
                    <a:pt x="29" y="10"/>
                    <a:pt x="27" y="11"/>
                  </a:cubicBezTo>
                  <a:cubicBezTo>
                    <a:pt x="26" y="11"/>
                    <a:pt x="21" y="11"/>
                    <a:pt x="19" y="9"/>
                  </a:cubicBezTo>
                  <a:cubicBezTo>
                    <a:pt x="17" y="7"/>
                    <a:pt x="13" y="8"/>
                    <a:pt x="11" y="10"/>
                  </a:cubicBezTo>
                  <a:cubicBezTo>
                    <a:pt x="8" y="13"/>
                    <a:pt x="8" y="16"/>
                    <a:pt x="10" y="18"/>
                  </a:cubicBezTo>
                  <a:cubicBezTo>
                    <a:pt x="12" y="20"/>
                    <a:pt x="13" y="23"/>
                    <a:pt x="12" y="24"/>
                  </a:cubicBezTo>
                  <a:cubicBezTo>
                    <a:pt x="11" y="26"/>
                    <a:pt x="8" y="30"/>
                    <a:pt x="5" y="30"/>
                  </a:cubicBezTo>
                  <a:cubicBezTo>
                    <a:pt x="2" y="30"/>
                    <a:pt x="0" y="33"/>
                    <a:pt x="0" y="36"/>
                  </a:cubicBezTo>
                  <a:cubicBezTo>
                    <a:pt x="0" y="40"/>
                    <a:pt x="2" y="42"/>
                    <a:pt x="5" y="42"/>
                  </a:cubicBezTo>
                  <a:cubicBezTo>
                    <a:pt x="8" y="42"/>
                    <a:pt x="10" y="44"/>
                    <a:pt x="11" y="45"/>
                  </a:cubicBezTo>
                  <a:cubicBezTo>
                    <a:pt x="11" y="47"/>
                    <a:pt x="12" y="52"/>
                    <a:pt x="10" y="54"/>
                  </a:cubicBezTo>
                  <a:cubicBezTo>
                    <a:pt x="8" y="56"/>
                    <a:pt x="8" y="59"/>
                    <a:pt x="11" y="62"/>
                  </a:cubicBezTo>
                  <a:cubicBezTo>
                    <a:pt x="13" y="64"/>
                    <a:pt x="17" y="65"/>
                    <a:pt x="19" y="63"/>
                  </a:cubicBezTo>
                  <a:cubicBezTo>
                    <a:pt x="21" y="61"/>
                    <a:pt x="23" y="60"/>
                    <a:pt x="25" y="61"/>
                  </a:cubicBezTo>
                  <a:cubicBezTo>
                    <a:pt x="26" y="61"/>
                    <a:pt x="30" y="65"/>
                    <a:pt x="30" y="68"/>
                  </a:cubicBezTo>
                  <a:cubicBezTo>
                    <a:pt x="30" y="70"/>
                    <a:pt x="33" y="72"/>
                    <a:pt x="37" y="72"/>
                  </a:cubicBezTo>
                  <a:cubicBezTo>
                    <a:pt x="40" y="72"/>
                    <a:pt x="43" y="70"/>
                    <a:pt x="43" y="68"/>
                  </a:cubicBezTo>
                  <a:cubicBezTo>
                    <a:pt x="43" y="65"/>
                    <a:pt x="44" y="62"/>
                    <a:pt x="46" y="62"/>
                  </a:cubicBezTo>
                  <a:cubicBezTo>
                    <a:pt x="47" y="61"/>
                    <a:pt x="52" y="61"/>
                    <a:pt x="54" y="63"/>
                  </a:cubicBezTo>
                  <a:cubicBezTo>
                    <a:pt x="56" y="65"/>
                    <a:pt x="60" y="64"/>
                    <a:pt x="62" y="62"/>
                  </a:cubicBezTo>
                  <a:cubicBezTo>
                    <a:pt x="65" y="59"/>
                    <a:pt x="65" y="56"/>
                    <a:pt x="63" y="54"/>
                  </a:cubicBezTo>
                  <a:cubicBezTo>
                    <a:pt x="61" y="52"/>
                    <a:pt x="60" y="49"/>
                    <a:pt x="61" y="48"/>
                  </a:cubicBezTo>
                  <a:cubicBezTo>
                    <a:pt x="62" y="46"/>
                    <a:pt x="65" y="42"/>
                    <a:pt x="68" y="42"/>
                  </a:cubicBezTo>
                  <a:close/>
                  <a:moveTo>
                    <a:pt x="37" y="54"/>
                  </a:moveTo>
                  <a:cubicBezTo>
                    <a:pt x="26" y="54"/>
                    <a:pt x="18" y="46"/>
                    <a:pt x="18" y="36"/>
                  </a:cubicBezTo>
                  <a:cubicBezTo>
                    <a:pt x="18" y="26"/>
                    <a:pt x="26" y="18"/>
                    <a:pt x="37" y="18"/>
                  </a:cubicBezTo>
                  <a:cubicBezTo>
                    <a:pt x="47" y="18"/>
                    <a:pt x="55" y="26"/>
                    <a:pt x="55" y="36"/>
                  </a:cubicBezTo>
                  <a:cubicBezTo>
                    <a:pt x="55" y="46"/>
                    <a:pt x="47" y="54"/>
                    <a:pt x="37" y="5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sp>
        <p:nvSpPr>
          <p:cNvPr id="34" name="TextBox 24"/>
          <p:cNvSpPr txBox="1"/>
          <p:nvPr/>
        </p:nvSpPr>
        <p:spPr>
          <a:xfrm>
            <a:off x="2987040" y="653415"/>
            <a:ext cx="3248660" cy="600075"/>
          </a:xfrm>
          <a:prstGeom prst="rect">
            <a:avLst/>
          </a:prstGeom>
          <a:noFill/>
        </p:spPr>
        <p:txBody>
          <a:bodyPr wrap="square" lIns="121915" tIns="60957" rIns="121915" bIns="60957" rtlCol="0">
            <a:spAutoFit/>
          </a:bodyPr>
          <a:lstStyle>
            <a:defPPr>
              <a:defRPr lang="zh-CN"/>
            </a:defPPr>
            <a:lvl1pPr marL="171450" indent="-171450">
              <a:lnSpc>
                <a:spcPct val="130000"/>
              </a:lnSpc>
              <a:buFont typeface="Arial" panose="020B0604020202020204" pitchFamily="34" charset="0"/>
              <a:buChar char="•"/>
              <a:defRPr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 algn="ctr"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小波网络预测模型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6672" y="1553712"/>
            <a:ext cx="5447665" cy="2419350"/>
          </a:xfrm>
          <a:prstGeom prst="rect">
            <a:avLst/>
          </a:prstGeom>
        </p:spPr>
      </p:pic>
      <p:pic>
        <p:nvPicPr>
          <p:cNvPr id="2" name="图片 1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4221480"/>
            <a:ext cx="7346315" cy="16903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129" y="1313976"/>
            <a:ext cx="2011845" cy="10768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11560" y="6093296"/>
            <a:ext cx="77063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1050" dirty="0" smtClean="0"/>
              <a:t>段文秀</a:t>
            </a:r>
            <a:r>
              <a:rPr lang="en-US" altLang="zh-CN" sz="1050" dirty="0" smtClean="0"/>
              <a:t>.</a:t>
            </a:r>
            <a:r>
              <a:rPr lang="zh-CN" altLang="zh-CN" sz="1050" dirty="0" smtClean="0"/>
              <a:t>基于</a:t>
            </a:r>
            <a:r>
              <a:rPr lang="zh-CN" altLang="zh-CN" sz="1050" dirty="0"/>
              <a:t>小波网络的数据挖掘技术及在股市预测中的应用</a:t>
            </a:r>
            <a:r>
              <a:rPr lang="en-US" altLang="zh-CN" sz="1050" dirty="0"/>
              <a:t>[</a:t>
            </a:r>
            <a:r>
              <a:rPr lang="zh-CN" altLang="zh-CN" sz="1050" dirty="0"/>
              <a:t>硕士学位论文</a:t>
            </a:r>
            <a:r>
              <a:rPr lang="en-US" altLang="zh-CN" sz="1050" dirty="0"/>
              <a:t>].</a:t>
            </a:r>
            <a:r>
              <a:rPr lang="zh-CN" altLang="zh-CN" sz="1050" dirty="0"/>
              <a:t>山东：山东科技大学</a:t>
            </a:r>
            <a:r>
              <a:rPr lang="en-US" altLang="zh-CN" sz="1050" dirty="0"/>
              <a:t> , 2006</a:t>
            </a:r>
            <a:endParaRPr lang="zh-CN" altLang="zh-CN" sz="1050" dirty="0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5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7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4" name="TextBox 24"/>
          <p:cNvSpPr txBox="1"/>
          <p:nvPr/>
        </p:nvSpPr>
        <p:spPr>
          <a:xfrm>
            <a:off x="2987040" y="653415"/>
            <a:ext cx="3248660" cy="600075"/>
          </a:xfrm>
          <a:prstGeom prst="rect">
            <a:avLst/>
          </a:prstGeom>
          <a:noFill/>
        </p:spPr>
        <p:txBody>
          <a:bodyPr wrap="square" lIns="121915" tIns="60957" rIns="121915" bIns="60957" rtlCol="0">
            <a:spAutoFit/>
          </a:bodyPr>
          <a:lstStyle>
            <a:defPPr>
              <a:defRPr lang="zh-CN"/>
            </a:defPPr>
            <a:lvl1pPr marL="171450" indent="-171450">
              <a:lnSpc>
                <a:spcPct val="130000"/>
              </a:lnSpc>
              <a:buFont typeface="Arial" panose="020B0604020202020204" pitchFamily="34" charset="0"/>
              <a:buChar char="•"/>
              <a:defRPr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 algn="ctr"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隐式马尔可夫模型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grpSp>
        <p:nvGrpSpPr>
          <p:cNvPr id="16" name="组 15"/>
          <p:cNvGrpSpPr/>
          <p:nvPr/>
        </p:nvGrpSpPr>
        <p:grpSpPr>
          <a:xfrm>
            <a:off x="181029" y="1451805"/>
            <a:ext cx="8839186" cy="4047718"/>
            <a:chOff x="181029" y="1451805"/>
            <a:chExt cx="8839186" cy="4047718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81029" y="1451805"/>
              <a:ext cx="8839186" cy="4047718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8316416" y="1451805"/>
              <a:ext cx="504056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050" dirty="0" smtClean="0"/>
                <a:t>状态</a:t>
              </a:r>
              <a:endParaRPr kumimoji="1" lang="zh-CN" altLang="en-US" sz="1050" dirty="0"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226696" y="5877272"/>
            <a:ext cx="81729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050" dirty="0"/>
              <a:t>大数据部落 </a:t>
            </a:r>
            <a:r>
              <a:rPr lang="en-US" altLang="zh-CN" sz="1050" dirty="0"/>
              <a:t>.</a:t>
            </a:r>
            <a:r>
              <a:rPr lang="zh-CN" altLang="zh-CN" sz="1050" dirty="0"/>
              <a:t>隐马尔科夫模型</a:t>
            </a:r>
            <a:r>
              <a:rPr lang="en-US" altLang="zh-CN" sz="1050" dirty="0"/>
              <a:t>(HMM)</a:t>
            </a:r>
            <a:r>
              <a:rPr lang="zh-CN" altLang="zh-CN" sz="1050" dirty="0"/>
              <a:t>股指预测实战</a:t>
            </a:r>
            <a:r>
              <a:rPr lang="en-US" altLang="zh-CN" sz="1050" dirty="0"/>
              <a:t>.[ 2017-08-29]. </a:t>
            </a:r>
            <a:r>
              <a:rPr lang="en-US" altLang="zh-CN" sz="1050" dirty="0">
                <a:hlinkClick r:id="rId2"/>
              </a:rPr>
              <a:t>https://blog.csdn.net/qq_19600291/article/details/77659501</a:t>
            </a:r>
            <a:r>
              <a:rPr lang="zh-CN" altLang="zh-CN" sz="1050" dirty="0"/>
              <a:t> </a:t>
            </a:r>
            <a:endParaRPr lang="zh-CN" altLang="en-US" sz="1050" dirty="0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5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8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828" y="3963075"/>
            <a:ext cx="7164288" cy="213215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10" y="1112612"/>
            <a:ext cx="7217123" cy="2213331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7957099" y="1484785"/>
            <a:ext cx="553998" cy="14401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2400" dirty="0" smtClean="0"/>
              <a:t>上证指数</a:t>
            </a:r>
            <a:endParaRPr kumimoji="1" lang="zh-CN" altLang="en-US" sz="2400" dirty="0"/>
          </a:p>
        </p:txBody>
      </p:sp>
      <p:sp>
        <p:nvSpPr>
          <p:cNvPr id="24" name="文本框 23"/>
          <p:cNvSpPr txBox="1"/>
          <p:nvPr/>
        </p:nvSpPr>
        <p:spPr>
          <a:xfrm>
            <a:off x="7957099" y="4077072"/>
            <a:ext cx="553998" cy="1800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2400" smtClean="0"/>
              <a:t>道琼斯指数</a:t>
            </a:r>
            <a:endParaRPr kumimoji="1" lang="zh-CN" altLang="en-US" sz="2400" dirty="0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29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0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1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2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3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0" y="5322780"/>
            <a:ext cx="9144000" cy="914532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基于时间序列的</a:t>
            </a:r>
            <a:r>
              <a:rPr lang="en-US" altLang="zh-CN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shapelets</a:t>
            </a:r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zh-CN" altLang="en-US" sz="4000" b="1" dirty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485" y="959485"/>
            <a:ext cx="4874260" cy="184975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30" y="3121660"/>
            <a:ext cx="4535805" cy="11963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" name="矩形 26"/>
          <p:cNvSpPr/>
          <p:nvPr/>
        </p:nvSpPr>
        <p:spPr bwMode="auto">
          <a:xfrm>
            <a:off x="5198745" y="836712"/>
            <a:ext cx="3804285" cy="3698458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4" name="对象 4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939155" y="1591055"/>
          <a:ext cx="231267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6" name="" r:id="rId3" imgW="1676400" imgH="342900" progId="Equation.KSEE3">
                  <p:embed/>
                </p:oleObj>
              </mc:Choice>
              <mc:Fallback>
                <p:oleObj name="" r:id="rId3" imgW="1676400" imgH="342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39155" y="1591055"/>
                        <a:ext cx="2312670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/>
          <p:cNvGraphicFramePr/>
          <p:nvPr/>
        </p:nvGraphicFramePr>
        <p:xfrm>
          <a:off x="5563552" y="2252101"/>
          <a:ext cx="1167130" cy="603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" name="" r:id="rId5" imgW="1115695" imgH="510540" progId="Equation.KSEE3">
                  <p:embed/>
                </p:oleObj>
              </mc:Choice>
              <mc:Fallback>
                <p:oleObj name="" r:id="rId5" imgW="1115695" imgH="510540" progId="Equation.KSEE3">
                  <p:embed/>
                  <p:pic>
                    <p:nvPicPr>
                      <p:cNvPr id="0" name="图片 4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63552" y="2252101"/>
                        <a:ext cx="1167130" cy="6038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73"/>
          <p:cNvGraphicFramePr>
            <a:graphicFrameLocks noChangeAspect="1"/>
          </p:cNvGraphicFramePr>
          <p:nvPr/>
        </p:nvGraphicFramePr>
        <p:xfrm>
          <a:off x="7095489" y="2261330"/>
          <a:ext cx="1275715" cy="510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" name="" r:id="rId7" imgW="1079500" imgH="431800" progId="Equation.KSEE3">
                  <p:embed/>
                </p:oleObj>
              </mc:Choice>
              <mc:Fallback>
                <p:oleObj name="" r:id="rId7" imgW="1079500" imgH="4318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095489" y="2261330"/>
                        <a:ext cx="1275715" cy="5105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151"/>
          <p:cNvGraphicFramePr>
            <a:graphicFrameLocks noChangeAspect="1"/>
          </p:cNvGraphicFramePr>
          <p:nvPr/>
        </p:nvGraphicFramePr>
        <p:xfrm>
          <a:off x="5788025" y="3109170"/>
          <a:ext cx="2541270" cy="376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" name="" r:id="rId9" imgW="2057400" imgH="304800" progId="Equation.KSEE3">
                  <p:embed/>
                </p:oleObj>
              </mc:Choice>
              <mc:Fallback>
                <p:oleObj name="" r:id="rId9" imgW="2057400" imgH="304800" progId="Equation.KSEE3">
                  <p:embed/>
                  <p:pic>
                    <p:nvPicPr>
                      <p:cNvPr id="0" name="图片 4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88025" y="3109170"/>
                        <a:ext cx="2541270" cy="3765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152"/>
          <p:cNvGraphicFramePr>
            <a:graphicFrameLocks noChangeAspect="1"/>
          </p:cNvGraphicFramePr>
          <p:nvPr/>
        </p:nvGraphicFramePr>
        <p:xfrm>
          <a:off x="6126480" y="3728142"/>
          <a:ext cx="186436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" name="" r:id="rId11" imgW="1409700" imgH="304800" progId="Equation.KSEE3">
                  <p:embed/>
                </p:oleObj>
              </mc:Choice>
              <mc:Fallback>
                <p:oleObj name="" r:id="rId11" imgW="1409700" imgH="304800" progId="Equation.KSEE3">
                  <p:embed/>
                  <p:pic>
                    <p:nvPicPr>
                      <p:cNvPr id="0" name="图片 4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26480" y="3728142"/>
                        <a:ext cx="1864360" cy="403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5939155" y="959485"/>
            <a:ext cx="231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 smtClean="0"/>
              <a:t>信息熵增益</a:t>
            </a:r>
            <a:endParaRPr kumimoji="1" lang="zh-CN" altLang="en-US" dirty="0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5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8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0" y="5322780"/>
            <a:ext cx="9144000" cy="914532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子序列动态时间</a:t>
            </a:r>
            <a:r>
              <a:rPr lang="zh-CN" altLang="en-US" sz="4000" b="1" dirty="0" smtClean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规整（</a:t>
            </a:r>
            <a:r>
              <a:rPr lang="en-US" altLang="zh-CN" sz="4000" b="1" dirty="0" smtClean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DTW</a:t>
            </a:r>
            <a:r>
              <a:rPr lang="zh-CN" altLang="en-US" sz="4000" b="1" dirty="0" smtClean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4000" b="1" dirty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240" y="1059815"/>
            <a:ext cx="4483100" cy="39319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图片 1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00" y="3529965"/>
            <a:ext cx="4401820" cy="1247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" name="矩形 26"/>
          <p:cNvSpPr/>
          <p:nvPr/>
        </p:nvSpPr>
        <p:spPr bwMode="auto">
          <a:xfrm>
            <a:off x="5097780" y="1149985"/>
            <a:ext cx="3467100" cy="2331085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6" name="对象 128"/>
          <p:cNvGraphicFramePr>
            <a:graphicFrameLocks noChangeAspect="1"/>
          </p:cNvGraphicFramePr>
          <p:nvPr/>
        </p:nvGraphicFramePr>
        <p:xfrm>
          <a:off x="5901055" y="1746250"/>
          <a:ext cx="1589405" cy="334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6" name="" r:id="rId3" imgW="965200" imgH="203200" progId="Equation.KSEE3">
                  <p:embed/>
                </p:oleObj>
              </mc:Choice>
              <mc:Fallback>
                <p:oleObj name="" r:id="rId3" imgW="9652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01055" y="1746250"/>
                        <a:ext cx="1589405" cy="3346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266"/>
          <p:cNvGraphicFramePr>
            <a:graphicFrameLocks noChangeAspect="1"/>
          </p:cNvGraphicFramePr>
          <p:nvPr/>
        </p:nvGraphicFramePr>
        <p:xfrm>
          <a:off x="5551170" y="2553335"/>
          <a:ext cx="2560955" cy="37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7" name="" r:id="rId5" imgW="1384300" imgH="203200" progId="Equation.KSEE3">
                  <p:embed/>
                </p:oleObj>
              </mc:Choice>
              <mc:Fallback>
                <p:oleObj name="" r:id="rId5" imgW="1384300" imgH="203200" progId="Equation.KSEE3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51170" y="2553335"/>
                        <a:ext cx="2560955" cy="3759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SLIDE_MODEL_TYPE" val="timeline"/>
</p:tagLst>
</file>

<file path=ppt/tags/tag2.xml><?xml version="1.0" encoding="utf-8"?>
<p:tagLst xmlns:p="http://schemas.openxmlformats.org/presentationml/2006/main">
  <p:tag name="KSO_WM_SLIDE_MODEL_TYPE" val="timeline"/>
</p:tagLst>
</file>

<file path=ppt/theme/theme1.xml><?xml version="1.0" encoding="utf-8"?>
<a:theme xmlns:a="http://schemas.openxmlformats.org/drawingml/2006/main" name="Tsinghua">
  <a:themeElements>
    <a:clrScheme name="Tsinghua 1">
      <a:dk1>
        <a:srgbClr val="000000"/>
      </a:dk1>
      <a:lt1>
        <a:srgbClr val="FFFFFF"/>
      </a:lt1>
      <a:dk2>
        <a:srgbClr val="FFFFFF"/>
      </a:dk2>
      <a:lt2>
        <a:srgbClr val="669999"/>
      </a:lt2>
      <a:accent1>
        <a:srgbClr val="99CCFF"/>
      </a:accent1>
      <a:accent2>
        <a:srgbClr val="9999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8A8AE7"/>
      </a:accent6>
      <a:hlink>
        <a:srgbClr val="996666"/>
      </a:hlink>
      <a:folHlink>
        <a:srgbClr val="6666CC"/>
      </a:folHlink>
    </a:clrScheme>
    <a:fontScheme name="Tsinghua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57150">
          <a:solidFill>
            <a:srgbClr val="743481"/>
          </a:solidFill>
          <a:round/>
        </a:ln>
      </a:spPr>
      <a:bodyPr wrap="none" anchor="ctr" anchorCtr="0"/>
      <a:lstStyle>
        <a:defPPr marL="285750" lvl="0" indent="-285750" algn="l" fontAlgn="auto">
          <a:lnSpc>
            <a:spcPts val="2000"/>
          </a:lnSpc>
          <a:buFont typeface="Wingdings" panose="05000000000000000000" charset="0"/>
          <a:buChar char="Ø"/>
          <a:defRPr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Tsinghua 1">
        <a:dk1>
          <a:srgbClr val="000000"/>
        </a:dk1>
        <a:lt1>
          <a:srgbClr val="FFFFFF"/>
        </a:lt1>
        <a:dk2>
          <a:srgbClr val="FFFFFF"/>
        </a:dk2>
        <a:lt2>
          <a:srgbClr val="669999"/>
        </a:lt2>
        <a:accent1>
          <a:srgbClr val="99CC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8A8AE7"/>
        </a:accent6>
        <a:hlink>
          <a:srgbClr val="996666"/>
        </a:hlink>
        <a:folHlink>
          <a:srgbClr val="66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 2">
        <a:dk1>
          <a:srgbClr val="000000"/>
        </a:dk1>
        <a:lt1>
          <a:srgbClr val="FFFFFF"/>
        </a:lt1>
        <a:dk2>
          <a:srgbClr val="FFFFFF"/>
        </a:dk2>
        <a:lt2>
          <a:srgbClr val="817F3F"/>
        </a:lt2>
        <a:accent1>
          <a:srgbClr val="FFCC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8A00"/>
        </a:accent6>
        <a:hlink>
          <a:srgbClr val="996666"/>
        </a:hlink>
        <a:folHlink>
          <a:srgbClr val="C9450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 3">
        <a:dk1>
          <a:srgbClr val="CC6600"/>
        </a:dk1>
        <a:lt1>
          <a:srgbClr val="FFFFFF"/>
        </a:lt1>
        <a:dk2>
          <a:srgbClr val="800000"/>
        </a:dk2>
        <a:lt2>
          <a:srgbClr val="FFFFFF"/>
        </a:lt2>
        <a:accent1>
          <a:srgbClr val="FF6600"/>
        </a:accent1>
        <a:accent2>
          <a:srgbClr val="33CCCC"/>
        </a:accent2>
        <a:accent3>
          <a:srgbClr val="C0AAAA"/>
        </a:accent3>
        <a:accent4>
          <a:srgbClr val="DADADA"/>
        </a:accent4>
        <a:accent5>
          <a:srgbClr val="FFB8AA"/>
        </a:accent5>
        <a:accent6>
          <a:srgbClr val="2DB9B9"/>
        </a:accent6>
        <a:hlink>
          <a:srgbClr val="99FF33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4">
        <a:dk1>
          <a:srgbClr val="993300"/>
        </a:dk1>
        <a:lt1>
          <a:srgbClr val="FFFFFF"/>
        </a:lt1>
        <a:dk2>
          <a:srgbClr val="431A01"/>
        </a:dk2>
        <a:lt2>
          <a:srgbClr val="FFFFFF"/>
        </a:lt2>
        <a:accent1>
          <a:srgbClr val="FFCC00"/>
        </a:accent1>
        <a:accent2>
          <a:srgbClr val="FF9966"/>
        </a:accent2>
        <a:accent3>
          <a:srgbClr val="B0ABAA"/>
        </a:accent3>
        <a:accent4>
          <a:srgbClr val="DADADA"/>
        </a:accent4>
        <a:accent5>
          <a:srgbClr val="FFE2AA"/>
        </a:accent5>
        <a:accent6>
          <a:srgbClr val="E78A5C"/>
        </a:accent6>
        <a:hlink>
          <a:srgbClr val="FF66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5">
        <a:dk1>
          <a:srgbClr val="75878B"/>
        </a:dk1>
        <a:lt1>
          <a:srgbClr val="FFFFFF"/>
        </a:lt1>
        <a:dk2>
          <a:srgbClr val="260000"/>
        </a:dk2>
        <a:lt2>
          <a:srgbClr val="FFFFFF"/>
        </a:lt2>
        <a:accent1>
          <a:srgbClr val="0099CC"/>
        </a:accent1>
        <a:accent2>
          <a:srgbClr val="FF3300"/>
        </a:accent2>
        <a:accent3>
          <a:srgbClr val="ACAAAA"/>
        </a:accent3>
        <a:accent4>
          <a:srgbClr val="DADADA"/>
        </a:accent4>
        <a:accent5>
          <a:srgbClr val="AACAE2"/>
        </a:accent5>
        <a:accent6>
          <a:srgbClr val="E72D00"/>
        </a:accent6>
        <a:hlink>
          <a:srgbClr val="FFCC00"/>
        </a:hlink>
        <a:folHlink>
          <a:srgbClr val="CC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6">
        <a:dk1>
          <a:srgbClr val="666699"/>
        </a:dk1>
        <a:lt1>
          <a:srgbClr val="FFFFFF"/>
        </a:lt1>
        <a:dk2>
          <a:srgbClr val="000000"/>
        </a:dk2>
        <a:lt2>
          <a:srgbClr val="FFFFFF"/>
        </a:lt2>
        <a:accent1>
          <a:srgbClr val="9966FF"/>
        </a:accent1>
        <a:accent2>
          <a:srgbClr val="99CCFF"/>
        </a:accent2>
        <a:accent3>
          <a:srgbClr val="AAAAAA"/>
        </a:accent3>
        <a:accent4>
          <a:srgbClr val="DADADA"/>
        </a:accent4>
        <a:accent5>
          <a:srgbClr val="CAB8FF"/>
        </a:accent5>
        <a:accent6>
          <a:srgbClr val="8AB9E7"/>
        </a:accent6>
        <a:hlink>
          <a:srgbClr val="FFFFCC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7">
        <a:dk1>
          <a:srgbClr val="666699"/>
        </a:dk1>
        <a:lt1>
          <a:srgbClr val="FFFFFF"/>
        </a:lt1>
        <a:dk2>
          <a:srgbClr val="2A2A40"/>
        </a:dk2>
        <a:lt2>
          <a:srgbClr val="FFFFFF"/>
        </a:lt2>
        <a:accent1>
          <a:srgbClr val="006699"/>
        </a:accent1>
        <a:accent2>
          <a:srgbClr val="CC9900"/>
        </a:accent2>
        <a:accent3>
          <a:srgbClr val="ACACAF"/>
        </a:accent3>
        <a:accent4>
          <a:srgbClr val="DADADA"/>
        </a:accent4>
        <a:accent5>
          <a:srgbClr val="AAB8CA"/>
        </a:accent5>
        <a:accent6>
          <a:srgbClr val="B98A00"/>
        </a:accent6>
        <a:hlink>
          <a:srgbClr val="CC6600"/>
        </a:hlink>
        <a:folHlink>
          <a:srgbClr val="6C94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8">
        <a:dk1>
          <a:srgbClr val="BECBD8"/>
        </a:dk1>
        <a:lt1>
          <a:srgbClr val="FFFFFF"/>
        </a:lt1>
        <a:dk2>
          <a:srgbClr val="2B335B"/>
        </a:dk2>
        <a:lt2>
          <a:srgbClr val="FFFFFF"/>
        </a:lt2>
        <a:accent1>
          <a:srgbClr val="0099CC"/>
        </a:accent1>
        <a:accent2>
          <a:srgbClr val="B5DBE3"/>
        </a:accent2>
        <a:accent3>
          <a:srgbClr val="ACADB5"/>
        </a:accent3>
        <a:accent4>
          <a:srgbClr val="DADADA"/>
        </a:accent4>
        <a:accent5>
          <a:srgbClr val="AACAE2"/>
        </a:accent5>
        <a:accent6>
          <a:srgbClr val="A4C6CE"/>
        </a:accent6>
        <a:hlink>
          <a:srgbClr val="FFCC00"/>
        </a:hlink>
        <a:folHlink>
          <a:srgbClr val="586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9">
        <a:dk1>
          <a:srgbClr val="3333FF"/>
        </a:dk1>
        <a:lt1>
          <a:srgbClr val="FFFFFF"/>
        </a:lt1>
        <a:dk2>
          <a:srgbClr val="000099"/>
        </a:dk2>
        <a:lt2>
          <a:srgbClr val="FFFFFF"/>
        </a:lt2>
        <a:accent1>
          <a:srgbClr val="339966"/>
        </a:accent1>
        <a:accent2>
          <a:srgbClr val="9999FF"/>
        </a:accent2>
        <a:accent3>
          <a:srgbClr val="AAAACA"/>
        </a:accent3>
        <a:accent4>
          <a:srgbClr val="DADADA"/>
        </a:accent4>
        <a:accent5>
          <a:srgbClr val="ADCAB8"/>
        </a:accent5>
        <a:accent6>
          <a:srgbClr val="8A8AE7"/>
        </a:accent6>
        <a:hlink>
          <a:srgbClr val="FFFF99"/>
        </a:hlink>
        <a:folHlink>
          <a:srgbClr val="17A0D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10">
        <a:dk1>
          <a:srgbClr val="808000"/>
        </a:dk1>
        <a:lt1>
          <a:srgbClr val="FFFFFF"/>
        </a:lt1>
        <a:dk2>
          <a:srgbClr val="354418"/>
        </a:dk2>
        <a:lt2>
          <a:srgbClr val="FFFFFF"/>
        </a:lt2>
        <a:accent1>
          <a:srgbClr val="60897C"/>
        </a:accent1>
        <a:accent2>
          <a:srgbClr val="99CC00"/>
        </a:accent2>
        <a:accent3>
          <a:srgbClr val="AEB0AB"/>
        </a:accent3>
        <a:accent4>
          <a:srgbClr val="DADADA"/>
        </a:accent4>
        <a:accent5>
          <a:srgbClr val="B6C4BF"/>
        </a:accent5>
        <a:accent6>
          <a:srgbClr val="8AB900"/>
        </a:accent6>
        <a:hlink>
          <a:srgbClr val="CCCC00"/>
        </a:hlink>
        <a:folHlink>
          <a:srgbClr val="66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2374</Words>
  <Application>WPS 演示</Application>
  <PresentationFormat>全屏显示(4:3)</PresentationFormat>
  <Paragraphs>542</Paragraphs>
  <Slides>26</Slides>
  <Notes>21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26</vt:i4>
      </vt:variant>
    </vt:vector>
  </HeadingPairs>
  <TitlesOfParts>
    <vt:vector size="50" baseType="lpstr">
      <vt:lpstr>Arial</vt:lpstr>
      <vt:lpstr>宋体</vt:lpstr>
      <vt:lpstr>Wingdings</vt:lpstr>
      <vt:lpstr>Wingdings</vt:lpstr>
      <vt:lpstr>Arial Black</vt:lpstr>
      <vt:lpstr>Tahoma</vt:lpstr>
      <vt:lpstr>黑体</vt:lpstr>
      <vt:lpstr>Courier New</vt:lpstr>
      <vt:lpstr>华文细黑</vt:lpstr>
      <vt:lpstr>华文楷体</vt:lpstr>
      <vt:lpstr>Times New Roman</vt:lpstr>
      <vt:lpstr>微软雅黑</vt:lpstr>
      <vt:lpstr>方正风雅宋简体</vt:lpstr>
      <vt:lpstr>Arial Unicode MS</vt:lpstr>
      <vt:lpstr>Calibri</vt:lpstr>
      <vt:lpstr>幼圆</vt:lpstr>
      <vt:lpstr>Tsinghua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基于模式发现的股票价格 走势预测方法研究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谢谢！ 请批评指正！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视场计算：建模与感知</dc:title>
  <dc:creator>YueDeng</dc:creator>
  <cp:lastModifiedBy>linqt</cp:lastModifiedBy>
  <cp:revision>1249</cp:revision>
  <dcterms:created xsi:type="dcterms:W3CDTF">2010-04-03T05:48:00Z</dcterms:created>
  <dcterms:modified xsi:type="dcterms:W3CDTF">2018-12-18T14:56:12Z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2052-10.1.0.7697</vt:lpwstr>
  </property>
</Properties>
</file>